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30"/>
  </p:notesMasterIdLst>
  <p:handoutMasterIdLst>
    <p:handoutMasterId r:id="rId31"/>
  </p:handoutMasterIdLst>
  <p:sldIdLst>
    <p:sldId id="686" r:id="rId2"/>
    <p:sldId id="653" r:id="rId3"/>
    <p:sldId id="656" r:id="rId4"/>
    <p:sldId id="667" r:id="rId5"/>
    <p:sldId id="677" r:id="rId6"/>
    <p:sldId id="682" r:id="rId7"/>
    <p:sldId id="685" r:id="rId8"/>
    <p:sldId id="684" r:id="rId9"/>
    <p:sldId id="654" r:id="rId10"/>
    <p:sldId id="680" r:id="rId11"/>
    <p:sldId id="668" r:id="rId12"/>
    <p:sldId id="669" r:id="rId13"/>
    <p:sldId id="681" r:id="rId14"/>
    <p:sldId id="670" r:id="rId15"/>
    <p:sldId id="679" r:id="rId16"/>
    <p:sldId id="671" r:id="rId17"/>
    <p:sldId id="683" r:id="rId18"/>
    <p:sldId id="659" r:id="rId19"/>
    <p:sldId id="672" r:id="rId20"/>
    <p:sldId id="660" r:id="rId21"/>
    <p:sldId id="666" r:id="rId22"/>
    <p:sldId id="673" r:id="rId23"/>
    <p:sldId id="662" r:id="rId24"/>
    <p:sldId id="674" r:id="rId25"/>
    <p:sldId id="675" r:id="rId26"/>
    <p:sldId id="663" r:id="rId27"/>
    <p:sldId id="664" r:id="rId28"/>
    <p:sldId id="678" r:id="rId29"/>
  </p:sldIdLst>
  <p:sldSz cx="9144000" cy="6858000" type="screen4x3"/>
  <p:notesSz cx="6858000" cy="9144000"/>
  <p:custDataLst>
    <p:tags r:id="rId32"/>
  </p:custDataLst>
  <p:defaultTex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 xmlns:p15="http://schemas.microsoft.com/office/powerpoint/2012/main">
        <p15:guide id="1" orient="horz" pos="2142">
          <p15:clr>
            <a:srgbClr val="A4A3A4"/>
          </p15:clr>
        </p15:guide>
        <p15:guide id="2" pos="3841">
          <p15:clr>
            <a:srgbClr val="A4A3A4"/>
          </p15:clr>
        </p15:guide>
        <p15:guide id="3"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AC"/>
    <a:srgbClr val="FFEBEB"/>
    <a:srgbClr val="FFD5D5"/>
    <a:srgbClr val="4CF410"/>
    <a:srgbClr val="F8F8F8"/>
    <a:srgbClr val="D01C63"/>
    <a:srgbClr val="21A3D0"/>
    <a:srgbClr val="DDDDDD"/>
    <a:srgbClr val="A9BECB"/>
    <a:srgbClr val="F595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21" autoAdjust="0"/>
    <p:restoredTop sz="96366" autoAdjust="0"/>
  </p:normalViewPr>
  <p:slideViewPr>
    <p:cSldViewPr snapToObjects="1">
      <p:cViewPr>
        <p:scale>
          <a:sx n="75" d="100"/>
          <a:sy n="75" d="100"/>
        </p:scale>
        <p:origin x="-1494" y="-252"/>
      </p:cViewPr>
      <p:guideLst>
        <p:guide orient="horz" pos="2142"/>
        <p:guide pos="3841"/>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Objects="1">
      <p:cViewPr varScale="1">
        <p:scale>
          <a:sx n="86" d="100"/>
          <a:sy n="86" d="100"/>
        </p:scale>
        <p:origin x="-389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910DD73-87C5-43C2-B5DB-E1842207330D}" type="datetimeFigureOut">
              <a:rPr lang="zh-CN" altLang="en-US" smtClean="0"/>
              <a:t>2018-4-4</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5EC7A1F-74FD-4EDC-81A3-F5BCBBBC229B}" type="slidenum">
              <a:rPr lang="zh-CN" altLang="en-US" smtClean="0"/>
              <a:t>‹#›</a:t>
            </a:fld>
            <a:endParaRPr lang="zh-CN" altLang="en-US"/>
          </a:p>
        </p:txBody>
      </p:sp>
    </p:spTree>
    <p:extLst>
      <p:ext uri="{BB962C8B-B14F-4D97-AF65-F5344CB8AC3E}">
        <p14:creationId xmlns:p14="http://schemas.microsoft.com/office/powerpoint/2010/main" val="2615855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buFont typeface="Arial" pitchFamily="34" charset="0"/>
              <a:buNone/>
              <a:defRPr sz="1200"/>
            </a:lvl1pPr>
          </a:lstStyle>
          <a:p>
            <a:pPr>
              <a:defRPr/>
            </a:pPr>
            <a:endParaRPr lang="zh-CN"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buFont typeface="Arial" pitchFamily="34" charset="0"/>
              <a:buNone/>
              <a:defRPr sz="1200"/>
            </a:lvl1pPr>
          </a:lstStyle>
          <a:p>
            <a:pPr>
              <a:defRPr/>
            </a:pPr>
            <a:fld id="{8AB757A0-0D48-492D-BCE0-AE452A67D6FE}" type="datetimeFigureOut">
              <a:rPr lang="zh-CN" altLang="en-US"/>
              <a:pPr>
                <a:defRPr/>
              </a:pPr>
              <a:t>2018-4-4</a:t>
            </a:fld>
            <a:endParaRPr lang="en-US"/>
          </a:p>
        </p:txBody>
      </p:sp>
      <p:sp>
        <p:nvSpPr>
          <p:cNvPr id="5124" name="Rectangle 4"/>
          <p:cNvSpPr>
            <a:spLocks noGrp="1" noRot="1" noChangeAspect="1" noChangeArrowheads="1"/>
          </p:cNvSpPr>
          <p:nvPr>
            <p:ph type="sldImg" idx="2"/>
          </p:nvPr>
        </p:nvSpPr>
        <p:spPr bwMode="auto">
          <a:xfrm>
            <a:off x="1143000" y="685800"/>
            <a:ext cx="45720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buFont typeface="Arial" pitchFamily="34" charset="0"/>
              <a:buNone/>
              <a:defRPr sz="1200"/>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buFont typeface="Arial" pitchFamily="34" charset="0"/>
              <a:buNone/>
              <a:defRPr sz="1200"/>
            </a:lvl1pPr>
          </a:lstStyle>
          <a:p>
            <a:pPr>
              <a:defRPr/>
            </a:pPr>
            <a:fld id="{43494ED5-D662-4B4B-BC97-E55E2CEF262B}" type="slidenum">
              <a:rPr lang="zh-CN" altLang="en-US"/>
              <a:pPr>
                <a:defRPr/>
              </a:pPr>
              <a:t>‹#›</a:t>
            </a:fld>
            <a:endParaRPr lang="en-US"/>
          </a:p>
        </p:txBody>
      </p:sp>
    </p:spTree>
    <p:extLst>
      <p:ext uri="{BB962C8B-B14F-4D97-AF65-F5344CB8AC3E}">
        <p14:creationId xmlns:p14="http://schemas.microsoft.com/office/powerpoint/2010/main" val="27657420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73"/>
            <a:ext cx="6858000" cy="165576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228D8D8A-E80E-4B1C-8D2F-AA3AC6B2B164}" type="datetimeFigureOut">
              <a:rPr lang="zh-CN" altLang="en-US" smtClean="0">
                <a:solidFill>
                  <a:prstClr val="black">
                    <a:tint val="75000"/>
                  </a:prstClr>
                </a:solidFill>
              </a:rPr>
              <a:pPr/>
              <a:t>2018-4-4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8A1572F-18C2-4580-BD03-28A9E6FCEDFC}"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7112330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228D8D8A-E80E-4B1C-8D2F-AA3AC6B2B164}" type="datetimeFigureOut">
              <a:rPr lang="zh-CN" altLang="en-US" smtClean="0">
                <a:solidFill>
                  <a:prstClr val="black">
                    <a:tint val="75000"/>
                  </a:prstClr>
                </a:solidFill>
              </a:rPr>
              <a:pPr/>
              <a:t>2018-4-4</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28A1572F-18C2-4580-BD03-28A9E6FCEDFC}"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66612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grpSp>
        <p:nvGrpSpPr>
          <p:cNvPr id="4" name="组合 7"/>
          <p:cNvGrpSpPr/>
          <p:nvPr userDrawn="1"/>
        </p:nvGrpSpPr>
        <p:grpSpPr bwMode="auto">
          <a:xfrm>
            <a:off x="0" y="6500759"/>
            <a:ext cx="9144000" cy="357186"/>
            <a:chOff x="0" y="6500813"/>
            <a:chExt cx="9144000" cy="357187"/>
          </a:xfrm>
        </p:grpSpPr>
        <p:sp>
          <p:nvSpPr>
            <p:cNvPr id="5" name="矩形 4"/>
            <p:cNvSpPr/>
            <p:nvPr userDrawn="1"/>
          </p:nvSpPr>
          <p:spPr>
            <a:xfrm>
              <a:off x="0" y="6500813"/>
              <a:ext cx="9144000" cy="3571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solidFill>
                  <a:srgbClr val="FFFFFF"/>
                </a:solidFill>
              </a:endParaRPr>
            </a:p>
          </p:txBody>
        </p:sp>
        <p:sp>
          <p:nvSpPr>
            <p:cNvPr id="6" name="矩形 5"/>
            <p:cNvSpPr/>
            <p:nvPr userDrawn="1"/>
          </p:nvSpPr>
          <p:spPr>
            <a:xfrm>
              <a:off x="5857884" y="6514845"/>
              <a:ext cx="3236785" cy="307778"/>
            </a:xfrm>
            <a:prstGeom prst="rect">
              <a:avLst/>
            </a:prstGeom>
            <a:noFill/>
          </p:spPr>
          <p:txBody>
            <a:bodyPr wrap="none">
              <a:spAutoFit/>
            </a:bodyPr>
            <a:lstStyle/>
            <a:p>
              <a:pPr algn="ctr" eaLnBrk="1" hangingPunct="1">
                <a:defRPr/>
              </a:pPr>
              <a:r>
                <a:rPr lang="zh-CN" altLang="en-US" sz="1400" b="1" dirty="0">
                  <a:ln w="1905"/>
                  <a:solidFill>
                    <a:srgbClr val="000000">
                      <a:lumMod val="50000"/>
                      <a:lumOff val="50000"/>
                    </a:srgbClr>
                  </a:solidFill>
                  <a:effectLst>
                    <a:innerShdw blurRad="69850" dist="43180" dir="5400000">
                      <a:srgbClr val="000000">
                        <a:alpha val="65000"/>
                      </a:srgbClr>
                    </a:innerShdw>
                  </a:effectLst>
                  <a:latin typeface="黑体" pitchFamily="2" charset="-122"/>
                  <a:ea typeface="黑体" pitchFamily="2" charset="-122"/>
                </a:rPr>
                <a:t>中国科学院青岛生物能源与过程研究所</a:t>
              </a:r>
            </a:p>
          </p:txBody>
        </p:sp>
      </p:grpSp>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p:txBody>
          <a:bodyPr/>
          <a:lstStyle>
            <a:lvl1pPr>
              <a:defRPr/>
            </a:lvl1pPr>
          </a:lstStyle>
          <a:p>
            <a:pPr>
              <a:defRPr/>
            </a:pPr>
            <a:endParaRPr lang="en-US" altLang="zh-CN" dirty="0">
              <a:solidFill>
                <a:srgbClr val="000000"/>
              </a:solidFill>
            </a:endParaRPr>
          </a:p>
        </p:txBody>
      </p:sp>
      <p:sp>
        <p:nvSpPr>
          <p:cNvPr id="8" name="Rectangle 5"/>
          <p:cNvSpPr>
            <a:spLocks noGrp="1" noChangeArrowheads="1"/>
          </p:cNvSpPr>
          <p:nvPr>
            <p:ph type="ftr" sz="quarter" idx="11"/>
          </p:nvPr>
        </p:nvSpPr>
        <p:spPr/>
        <p:txBody>
          <a:bodyPr/>
          <a:lstStyle>
            <a:lvl1pPr>
              <a:defRPr/>
            </a:lvl1pPr>
          </a:lstStyle>
          <a:p>
            <a:pPr>
              <a:defRPr/>
            </a:pPr>
            <a:endParaRPr lang="en-US" altLang="zh-CN" dirty="0">
              <a:solidFill>
                <a:srgbClr val="000000"/>
              </a:solidFill>
            </a:endParaRPr>
          </a:p>
        </p:txBody>
      </p:sp>
      <p:sp>
        <p:nvSpPr>
          <p:cNvPr id="9" name="Rectangle 6"/>
          <p:cNvSpPr>
            <a:spLocks noGrp="1" noChangeArrowheads="1"/>
          </p:cNvSpPr>
          <p:nvPr>
            <p:ph type="sldNum" sz="quarter" idx="12"/>
          </p:nvPr>
        </p:nvSpPr>
        <p:spPr/>
        <p:txBody>
          <a:bodyPr/>
          <a:lstStyle>
            <a:lvl1pPr>
              <a:defRPr/>
            </a:lvl1pPr>
          </a:lstStyle>
          <a:p>
            <a:pPr>
              <a:defRPr/>
            </a:pPr>
            <a:fld id="{84CB34B2-0E83-4424-95D4-BB5CC2CD29A7}" type="slidenum">
              <a:rPr lang="en-US" altLang="zh-CN">
                <a:solidFill>
                  <a:srgbClr val="000000"/>
                </a:solidFill>
              </a:rPr>
              <a:pPr>
                <a:defRPr/>
              </a:pPr>
              <a:t>‹#›</a:t>
            </a:fld>
            <a:endParaRPr lang="en-US" altLang="zh-CN" dirty="0">
              <a:solidFill>
                <a:srgbClr val="000000"/>
              </a:solidFill>
            </a:endParaRPr>
          </a:p>
        </p:txBody>
      </p:sp>
    </p:spTree>
    <p:extLst>
      <p:ext uri="{BB962C8B-B14F-4D97-AF65-F5344CB8AC3E}">
        <p14:creationId xmlns:p14="http://schemas.microsoft.com/office/powerpoint/2010/main" val="3068845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9"/>
            <a:ext cx="7886700" cy="1325563"/>
          </a:xfrm>
        </p:spPr>
        <p:txBody>
          <a:bodyPr/>
          <a:lstStyle/>
          <a:p>
            <a:r>
              <a:rPr lang="zh-CN" altLang="en-US" smtClean="0"/>
              <a:t>单击此处编辑母版标题样式</a:t>
            </a:r>
            <a:endParaRPr lang="zh-CN" altLang="en-US"/>
          </a:p>
        </p:txBody>
      </p:sp>
      <p:sp>
        <p:nvSpPr>
          <p:cNvPr id="3" name="Date Placeholder 3"/>
          <p:cNvSpPr>
            <a:spLocks noGrp="1" noChangeArrowheads="1"/>
          </p:cNvSpPr>
          <p:nvPr>
            <p:ph type="dt" sz="half" idx="10"/>
          </p:nvPr>
        </p:nvSpPr>
        <p:spPr/>
        <p:txBody>
          <a:bodyPr/>
          <a:lstStyle>
            <a:lvl1pPr>
              <a:defRPr/>
            </a:lvl1pPr>
          </a:lstStyle>
          <a:p>
            <a:pPr>
              <a:defRPr/>
            </a:pPr>
            <a:fld id="{FF2D0404-D316-40AE-B74E-C585DE2EB5D5}" type="datetime1">
              <a:rPr lang="zh-CN" altLang="en-US">
                <a:solidFill>
                  <a:prstClr val="black">
                    <a:tint val="75000"/>
                  </a:prstClr>
                </a:solidFill>
              </a:rPr>
              <a:pPr>
                <a:defRPr/>
              </a:pPr>
              <a:t>2018-4-4</a:t>
            </a:fld>
            <a:endParaRPr lang="zh-CN" altLang="en-US" sz="1800">
              <a:solidFill>
                <a:prstClr val="black"/>
              </a:solidFill>
            </a:endParaRPr>
          </a:p>
        </p:txBody>
      </p:sp>
      <p:sp>
        <p:nvSpPr>
          <p:cNvPr id="4" name="Footer Placeholder 4"/>
          <p:cNvSpPr>
            <a:spLocks noGrp="1" noChangeArrowheads="1"/>
          </p:cNvSpPr>
          <p:nvPr>
            <p:ph type="ftr" sz="quarter" idx="11"/>
          </p:nvPr>
        </p:nvSpPr>
        <p:spPr/>
        <p:txBody>
          <a:bodyPr/>
          <a:lstStyle>
            <a:lvl1pPr>
              <a:defRPr/>
            </a:lvl1pPr>
          </a:lstStyle>
          <a:p>
            <a:pPr>
              <a:defRPr/>
            </a:pPr>
            <a:endParaRPr lang="zh-CN" altLang="zh-CN">
              <a:solidFill>
                <a:prstClr val="black">
                  <a:tint val="75000"/>
                </a:prstClr>
              </a:solidFill>
            </a:endParaRPr>
          </a:p>
        </p:txBody>
      </p:sp>
      <p:sp>
        <p:nvSpPr>
          <p:cNvPr id="5" name="Slide Number Placeholder 5"/>
          <p:cNvSpPr>
            <a:spLocks noGrp="1" noChangeArrowheads="1"/>
          </p:cNvSpPr>
          <p:nvPr>
            <p:ph type="sldNum" sz="quarter" idx="12"/>
          </p:nvPr>
        </p:nvSpPr>
        <p:spPr/>
        <p:txBody>
          <a:bodyPr/>
          <a:lstStyle>
            <a:lvl1pPr>
              <a:defRPr/>
            </a:lvl1pPr>
          </a:lstStyle>
          <a:p>
            <a:pPr>
              <a:defRPr/>
            </a:pPr>
            <a:fld id="{3822D638-5A54-4AF2-ABCB-0CD6259401CC}" type="slidenum">
              <a:rPr lang="zh-CN" altLang="en-US">
                <a:solidFill>
                  <a:prstClr val="black">
                    <a:tint val="75000"/>
                  </a:prstClr>
                </a:solidFill>
              </a:rPr>
              <a:pPr>
                <a:defRPr/>
              </a:pPr>
              <a:t>‹#›</a:t>
            </a:fld>
            <a:endParaRPr lang="zh-CN" altLang="en-US" sz="1800">
              <a:solidFill>
                <a:prstClr val="black"/>
              </a:solidFill>
            </a:endParaRPr>
          </a:p>
        </p:txBody>
      </p:sp>
    </p:spTree>
    <p:extLst>
      <p:ext uri="{BB962C8B-B14F-4D97-AF65-F5344CB8AC3E}">
        <p14:creationId xmlns:p14="http://schemas.microsoft.com/office/powerpoint/2010/main" val="3559644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457200" y="6356388"/>
            <a:ext cx="2133600" cy="365125"/>
          </a:xfrm>
          <a:prstGeom prst="rect">
            <a:avLst/>
          </a:prstGeom>
        </p:spPr>
        <p:txBody>
          <a:bodyPr/>
          <a:lstStyle/>
          <a:p>
            <a:fld id="{23553751-447A-41E7-94BB-D6DB8F35B6E2}" type="datetimeFigureOut">
              <a:rPr lang="zh-CN" altLang="en-US" smtClean="0">
                <a:solidFill>
                  <a:prstClr val="black">
                    <a:tint val="75000"/>
                  </a:prstClr>
                </a:solidFill>
              </a:rPr>
              <a:pPr/>
              <a:t>2018-4-4</a:t>
            </a:fld>
            <a:endParaRPr lang="zh-CN" altLang="en-US">
              <a:solidFill>
                <a:prstClr val="black">
                  <a:tint val="75000"/>
                </a:prstClr>
              </a:solidFill>
            </a:endParaRPr>
          </a:p>
        </p:txBody>
      </p:sp>
      <p:sp>
        <p:nvSpPr>
          <p:cNvPr id="5" name="页脚占位符 4"/>
          <p:cNvSpPr>
            <a:spLocks noGrp="1"/>
          </p:cNvSpPr>
          <p:nvPr>
            <p:ph type="ftr" sz="quarter" idx="11"/>
          </p:nvPr>
        </p:nvSpPr>
        <p:spPr>
          <a:xfrm>
            <a:off x="3124200" y="6356388"/>
            <a:ext cx="2895600" cy="365125"/>
          </a:xfrm>
          <a:prstGeom prst="rect">
            <a:avLst/>
          </a:prstGeom>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a:xfrm>
            <a:off x="6553201" y="6356388"/>
            <a:ext cx="2133600" cy="365125"/>
          </a:xfrm>
          <a:prstGeom prst="rect">
            <a:avLst/>
          </a:prstGeom>
        </p:spPr>
        <p:txBody>
          <a:bodyPr/>
          <a:lstStyle/>
          <a:p>
            <a:fld id="{E9EC7209-4C4F-402F-839B-E47FC08CD712}" type="slidenum">
              <a:rPr lang="zh-CN" altLang="en-US" smtClean="0">
                <a:solidFill>
                  <a:prstClr val="black">
                    <a:tint val="75000"/>
                  </a:prstClr>
                </a:solidFill>
              </a:rPr>
              <a:pPr/>
              <a:t>‹#›</a:t>
            </a:fld>
            <a:endParaRPr lang="zh-CN" altLang="en-US">
              <a:solidFill>
                <a:prstClr val="black">
                  <a:tint val="75000"/>
                </a:prstClr>
              </a:solidFill>
            </a:endParaRPr>
          </a:p>
        </p:txBody>
      </p:sp>
      <p:pic>
        <p:nvPicPr>
          <p:cNvPr id="18" name="图片 17" descr="1-2.png"/>
          <p:cNvPicPr>
            <a:picLocks noChangeAspect="1"/>
          </p:cNvPicPr>
          <p:nvPr userDrawn="1"/>
        </p:nvPicPr>
        <p:blipFill>
          <a:blip r:embed="rId2" cstate="print"/>
          <a:stretch>
            <a:fillRect/>
          </a:stretch>
        </p:blipFill>
        <p:spPr>
          <a:xfrm>
            <a:off x="338" y="234"/>
            <a:ext cx="9143385" cy="6857539"/>
          </a:xfrm>
          <a:prstGeom prst="rect">
            <a:avLst/>
          </a:prstGeom>
        </p:spPr>
      </p:pic>
      <p:sp>
        <p:nvSpPr>
          <p:cNvPr id="16" name="矩形 15"/>
          <p:cNvSpPr/>
          <p:nvPr userDrawn="1"/>
        </p:nvSpPr>
        <p:spPr>
          <a:xfrm>
            <a:off x="8536861" y="539320"/>
            <a:ext cx="432000" cy="90000"/>
          </a:xfrm>
          <a:prstGeom prst="rect">
            <a:avLst/>
          </a:prstGeom>
          <a:noFill/>
          <a:ln w="15875">
            <a:solidFill>
              <a:schemeClr val="bg1"/>
            </a:solidFill>
            <a:miter lim="800000"/>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endParaRPr lang="zh-CN" altLang="en-US" sz="1400">
              <a:solidFill>
                <a:prstClr val="white"/>
              </a:solidFill>
              <a:latin typeface="微软雅黑" pitchFamily="34" charset="-122"/>
              <a:ea typeface="微软雅黑" pitchFamily="34" charset="-122"/>
            </a:endParaRPr>
          </a:p>
        </p:txBody>
      </p:sp>
      <p:pic>
        <p:nvPicPr>
          <p:cNvPr id="8" name="图片 7" descr="1-3.png"/>
          <p:cNvPicPr>
            <a:picLocks noChangeAspect="1"/>
          </p:cNvPicPr>
          <p:nvPr userDrawn="1"/>
        </p:nvPicPr>
        <p:blipFill>
          <a:blip r:embed="rId3" cstate="print"/>
          <a:srcRect r="80431" b="88003"/>
          <a:stretch>
            <a:fillRect/>
          </a:stretch>
        </p:blipFill>
        <p:spPr>
          <a:xfrm>
            <a:off x="307" y="264"/>
            <a:ext cx="1789304" cy="822731"/>
          </a:xfrm>
          <a:prstGeom prst="rect">
            <a:avLst/>
          </a:prstGeom>
        </p:spPr>
      </p:pic>
      <p:grpSp>
        <p:nvGrpSpPr>
          <p:cNvPr id="9" name="组合 8"/>
          <p:cNvGrpSpPr/>
          <p:nvPr userDrawn="1"/>
        </p:nvGrpSpPr>
        <p:grpSpPr>
          <a:xfrm>
            <a:off x="7536628" y="6399857"/>
            <a:ext cx="1390446" cy="233331"/>
            <a:chOff x="2667849" y="4210072"/>
            <a:chExt cx="1390446" cy="233330"/>
          </a:xfrm>
        </p:grpSpPr>
        <p:sp>
          <p:nvSpPr>
            <p:cNvPr id="11" name="任意多边形 10"/>
            <p:cNvSpPr/>
            <p:nvPr userDrawn="1"/>
          </p:nvSpPr>
          <p:spPr>
            <a:xfrm>
              <a:off x="3619066" y="4210072"/>
              <a:ext cx="439229" cy="233330"/>
            </a:xfrm>
            <a:custGeom>
              <a:avLst/>
              <a:gdLst/>
              <a:ahLst/>
              <a:cxnLst/>
              <a:rect l="l" t="t" r="r" b="b"/>
              <a:pathLst>
                <a:path w="439229" h="208285">
                  <a:moveTo>
                    <a:pt x="5023" y="126243"/>
                  </a:moveTo>
                  <a:lnTo>
                    <a:pt x="210964" y="126243"/>
                  </a:lnTo>
                  <a:lnTo>
                    <a:pt x="199467" y="148456"/>
                  </a:lnTo>
                  <a:lnTo>
                    <a:pt x="116420" y="148456"/>
                  </a:lnTo>
                  <a:lnTo>
                    <a:pt x="116420" y="155599"/>
                  </a:lnTo>
                  <a:lnTo>
                    <a:pt x="206387" y="155599"/>
                  </a:lnTo>
                  <a:lnTo>
                    <a:pt x="196230" y="177366"/>
                  </a:lnTo>
                  <a:lnTo>
                    <a:pt x="116420" y="177366"/>
                  </a:lnTo>
                  <a:lnTo>
                    <a:pt x="116420" y="185514"/>
                  </a:lnTo>
                  <a:lnTo>
                    <a:pt x="210964" y="185514"/>
                  </a:lnTo>
                  <a:lnTo>
                    <a:pt x="199467" y="207726"/>
                  </a:lnTo>
                  <a:lnTo>
                    <a:pt x="5023" y="207726"/>
                  </a:lnTo>
                  <a:lnTo>
                    <a:pt x="5023" y="185514"/>
                  </a:lnTo>
                  <a:lnTo>
                    <a:pt x="22436" y="185514"/>
                  </a:lnTo>
                  <a:lnTo>
                    <a:pt x="22436" y="153255"/>
                  </a:lnTo>
                  <a:lnTo>
                    <a:pt x="52908" y="153255"/>
                  </a:lnTo>
                  <a:lnTo>
                    <a:pt x="52908" y="185067"/>
                  </a:lnTo>
                  <a:lnTo>
                    <a:pt x="83157" y="185067"/>
                  </a:lnTo>
                  <a:lnTo>
                    <a:pt x="83157" y="148456"/>
                  </a:lnTo>
                  <a:lnTo>
                    <a:pt x="5023" y="148456"/>
                  </a:lnTo>
                  <a:close/>
                  <a:moveTo>
                    <a:pt x="79809" y="97110"/>
                  </a:moveTo>
                  <a:lnTo>
                    <a:pt x="102021" y="97110"/>
                  </a:lnTo>
                  <a:lnTo>
                    <a:pt x="113518" y="122113"/>
                  </a:lnTo>
                  <a:lnTo>
                    <a:pt x="91752" y="122113"/>
                  </a:lnTo>
                  <a:close/>
                  <a:moveTo>
                    <a:pt x="386655" y="73781"/>
                  </a:moveTo>
                  <a:lnTo>
                    <a:pt x="386655" y="97668"/>
                  </a:lnTo>
                  <a:lnTo>
                    <a:pt x="399492" y="97668"/>
                  </a:lnTo>
                  <a:lnTo>
                    <a:pt x="399492" y="73781"/>
                  </a:lnTo>
                  <a:close/>
                  <a:moveTo>
                    <a:pt x="342230" y="73781"/>
                  </a:moveTo>
                  <a:lnTo>
                    <a:pt x="342230" y="97668"/>
                  </a:lnTo>
                  <a:lnTo>
                    <a:pt x="354732" y="97668"/>
                  </a:lnTo>
                  <a:lnTo>
                    <a:pt x="354732" y="73781"/>
                  </a:lnTo>
                  <a:close/>
                  <a:moveTo>
                    <a:pt x="72219" y="59382"/>
                  </a:moveTo>
                  <a:lnTo>
                    <a:pt x="72219" y="71660"/>
                  </a:lnTo>
                  <a:lnTo>
                    <a:pt x="83604" y="71660"/>
                  </a:lnTo>
                  <a:lnTo>
                    <a:pt x="83604" y="59382"/>
                  </a:lnTo>
                  <a:close/>
                  <a:moveTo>
                    <a:pt x="30026" y="59382"/>
                  </a:moveTo>
                  <a:lnTo>
                    <a:pt x="30026" y="71660"/>
                  </a:lnTo>
                  <a:lnTo>
                    <a:pt x="42862" y="71660"/>
                  </a:lnTo>
                  <a:lnTo>
                    <a:pt x="42862" y="59382"/>
                  </a:lnTo>
                  <a:close/>
                  <a:moveTo>
                    <a:pt x="176584" y="38844"/>
                  </a:moveTo>
                  <a:lnTo>
                    <a:pt x="206945" y="38844"/>
                  </a:lnTo>
                  <a:lnTo>
                    <a:pt x="179598" y="78692"/>
                  </a:lnTo>
                  <a:lnTo>
                    <a:pt x="209066" y="122336"/>
                  </a:lnTo>
                  <a:lnTo>
                    <a:pt x="179152" y="122336"/>
                  </a:lnTo>
                  <a:lnTo>
                    <a:pt x="163859" y="102133"/>
                  </a:lnTo>
                  <a:lnTo>
                    <a:pt x="147786" y="122336"/>
                  </a:lnTo>
                  <a:lnTo>
                    <a:pt x="119211" y="122336"/>
                  </a:lnTo>
                  <a:lnTo>
                    <a:pt x="147786" y="78692"/>
                  </a:lnTo>
                  <a:lnTo>
                    <a:pt x="125685" y="46434"/>
                  </a:lnTo>
                  <a:lnTo>
                    <a:pt x="155488" y="46434"/>
                  </a:lnTo>
                  <a:lnTo>
                    <a:pt x="163413" y="58043"/>
                  </a:lnTo>
                  <a:close/>
                  <a:moveTo>
                    <a:pt x="386655" y="27682"/>
                  </a:moveTo>
                  <a:lnTo>
                    <a:pt x="386655" y="51122"/>
                  </a:lnTo>
                  <a:lnTo>
                    <a:pt x="399492" y="51122"/>
                  </a:lnTo>
                  <a:lnTo>
                    <a:pt x="399492" y="27682"/>
                  </a:lnTo>
                  <a:close/>
                  <a:moveTo>
                    <a:pt x="342230" y="27682"/>
                  </a:moveTo>
                  <a:lnTo>
                    <a:pt x="342230" y="51122"/>
                  </a:lnTo>
                  <a:lnTo>
                    <a:pt x="354732" y="51122"/>
                  </a:lnTo>
                  <a:lnTo>
                    <a:pt x="354732" y="27682"/>
                  </a:lnTo>
                  <a:close/>
                  <a:moveTo>
                    <a:pt x="308520" y="4353"/>
                  </a:moveTo>
                  <a:lnTo>
                    <a:pt x="432866" y="4353"/>
                  </a:lnTo>
                  <a:lnTo>
                    <a:pt x="432866" y="93985"/>
                  </a:lnTo>
                  <a:lnTo>
                    <a:pt x="401054" y="120216"/>
                  </a:lnTo>
                  <a:lnTo>
                    <a:pt x="387883" y="120216"/>
                  </a:lnTo>
                  <a:lnTo>
                    <a:pt x="387883" y="141424"/>
                  </a:lnTo>
                  <a:lnTo>
                    <a:pt x="432308" y="141424"/>
                  </a:lnTo>
                  <a:lnTo>
                    <a:pt x="421816" y="164417"/>
                  </a:lnTo>
                  <a:lnTo>
                    <a:pt x="387883" y="164417"/>
                  </a:lnTo>
                  <a:lnTo>
                    <a:pt x="387883" y="184956"/>
                  </a:lnTo>
                  <a:lnTo>
                    <a:pt x="439229" y="184956"/>
                  </a:lnTo>
                  <a:lnTo>
                    <a:pt x="427843" y="208285"/>
                  </a:lnTo>
                  <a:lnTo>
                    <a:pt x="302939" y="208285"/>
                  </a:lnTo>
                  <a:lnTo>
                    <a:pt x="302939" y="184956"/>
                  </a:lnTo>
                  <a:lnTo>
                    <a:pt x="353504" y="184956"/>
                  </a:lnTo>
                  <a:lnTo>
                    <a:pt x="353504" y="164417"/>
                  </a:lnTo>
                  <a:lnTo>
                    <a:pt x="307739" y="164417"/>
                  </a:lnTo>
                  <a:lnTo>
                    <a:pt x="307739" y="141424"/>
                  </a:lnTo>
                  <a:lnTo>
                    <a:pt x="353504" y="141424"/>
                  </a:lnTo>
                  <a:lnTo>
                    <a:pt x="353504" y="120216"/>
                  </a:lnTo>
                  <a:lnTo>
                    <a:pt x="308520" y="120216"/>
                  </a:lnTo>
                  <a:close/>
                  <a:moveTo>
                    <a:pt x="232506" y="3348"/>
                  </a:moveTo>
                  <a:lnTo>
                    <a:pt x="304837" y="3348"/>
                  </a:lnTo>
                  <a:lnTo>
                    <a:pt x="295014" y="28351"/>
                  </a:lnTo>
                  <a:lnTo>
                    <a:pt x="283517" y="28351"/>
                  </a:lnTo>
                  <a:lnTo>
                    <a:pt x="283517" y="91864"/>
                  </a:lnTo>
                  <a:lnTo>
                    <a:pt x="301153" y="91864"/>
                  </a:lnTo>
                  <a:lnTo>
                    <a:pt x="290661" y="117313"/>
                  </a:lnTo>
                  <a:lnTo>
                    <a:pt x="283517" y="117313"/>
                  </a:lnTo>
                  <a:lnTo>
                    <a:pt x="283517" y="182388"/>
                  </a:lnTo>
                  <a:lnTo>
                    <a:pt x="302158" y="182388"/>
                  </a:lnTo>
                  <a:lnTo>
                    <a:pt x="291331" y="207838"/>
                  </a:lnTo>
                  <a:lnTo>
                    <a:pt x="232172" y="207838"/>
                  </a:lnTo>
                  <a:lnTo>
                    <a:pt x="232172" y="182388"/>
                  </a:lnTo>
                  <a:lnTo>
                    <a:pt x="249919" y="182388"/>
                  </a:lnTo>
                  <a:lnTo>
                    <a:pt x="249919" y="117313"/>
                  </a:lnTo>
                  <a:lnTo>
                    <a:pt x="232172" y="117313"/>
                  </a:lnTo>
                  <a:lnTo>
                    <a:pt x="232172" y="91864"/>
                  </a:lnTo>
                  <a:lnTo>
                    <a:pt x="249919" y="91864"/>
                  </a:lnTo>
                  <a:lnTo>
                    <a:pt x="249919" y="28909"/>
                  </a:lnTo>
                  <a:lnTo>
                    <a:pt x="232506" y="28909"/>
                  </a:lnTo>
                  <a:close/>
                  <a:moveTo>
                    <a:pt x="42862" y="1227"/>
                  </a:moveTo>
                  <a:lnTo>
                    <a:pt x="72219" y="1227"/>
                  </a:lnTo>
                  <a:lnTo>
                    <a:pt x="72219" y="9822"/>
                  </a:lnTo>
                  <a:lnTo>
                    <a:pt x="113518" y="9822"/>
                  </a:lnTo>
                  <a:lnTo>
                    <a:pt x="102914" y="31588"/>
                  </a:lnTo>
                  <a:lnTo>
                    <a:pt x="72219" y="31588"/>
                  </a:lnTo>
                  <a:lnTo>
                    <a:pt x="72219" y="38062"/>
                  </a:lnTo>
                  <a:lnTo>
                    <a:pt x="109835" y="38062"/>
                  </a:lnTo>
                  <a:lnTo>
                    <a:pt x="109835" y="69763"/>
                  </a:lnTo>
                  <a:lnTo>
                    <a:pt x="83604" y="92868"/>
                  </a:lnTo>
                  <a:lnTo>
                    <a:pt x="72219" y="92868"/>
                  </a:lnTo>
                  <a:lnTo>
                    <a:pt x="72219" y="108272"/>
                  </a:lnTo>
                  <a:lnTo>
                    <a:pt x="42862" y="123676"/>
                  </a:lnTo>
                  <a:lnTo>
                    <a:pt x="42862" y="101910"/>
                  </a:lnTo>
                  <a:lnTo>
                    <a:pt x="27124" y="122336"/>
                  </a:lnTo>
                  <a:lnTo>
                    <a:pt x="0" y="122336"/>
                  </a:lnTo>
                  <a:lnTo>
                    <a:pt x="20538" y="92868"/>
                  </a:lnTo>
                  <a:lnTo>
                    <a:pt x="3795" y="92868"/>
                  </a:lnTo>
                  <a:lnTo>
                    <a:pt x="3795" y="38062"/>
                  </a:lnTo>
                  <a:lnTo>
                    <a:pt x="42862" y="38062"/>
                  </a:lnTo>
                  <a:lnTo>
                    <a:pt x="42862" y="31588"/>
                  </a:lnTo>
                  <a:lnTo>
                    <a:pt x="3013" y="31588"/>
                  </a:lnTo>
                  <a:lnTo>
                    <a:pt x="3013" y="9822"/>
                  </a:lnTo>
                  <a:lnTo>
                    <a:pt x="42862" y="9822"/>
                  </a:lnTo>
                  <a:close/>
                  <a:moveTo>
                    <a:pt x="127024" y="0"/>
                  </a:moveTo>
                  <a:lnTo>
                    <a:pt x="155599" y="0"/>
                  </a:lnTo>
                  <a:lnTo>
                    <a:pt x="151470" y="9822"/>
                  </a:lnTo>
                  <a:lnTo>
                    <a:pt x="209289" y="9822"/>
                  </a:lnTo>
                  <a:lnTo>
                    <a:pt x="197904" y="32370"/>
                  </a:lnTo>
                  <a:lnTo>
                    <a:pt x="144326" y="32370"/>
                  </a:lnTo>
                  <a:lnTo>
                    <a:pt x="139973" y="42192"/>
                  </a:lnTo>
                  <a:lnTo>
                    <a:pt x="112179" y="42192"/>
                  </a:lnTo>
                  <a:close/>
                </a:path>
              </a:pathLst>
            </a:custGeom>
            <a:solidFill>
              <a:schemeClr val="bg1"/>
            </a:solidFill>
            <a:ln w="25400" algn="ctr">
              <a:noFill/>
              <a:miter lim="800000"/>
            </a:ln>
            <a:effectLst/>
          </p:spPr>
          <p:txBody>
            <a:bodyPr wrap="square" lIns="91440" tIns="45720" rIns="91440" bIns="45720" numCol="1" spcCol="0" rtlCol="0" fromWordArt="0" anchor="ctr" anchorCtr="0" forceAA="0" compatLnSpc="1"/>
            <a:lstStyle/>
            <a:p>
              <a:pPr algn="ctr" fontAlgn="ctr">
                <a:lnSpc>
                  <a:spcPct val="140000"/>
                </a:lnSpc>
                <a:spcBef>
                  <a:spcPts val="0"/>
                </a:spcBef>
                <a:spcAft>
                  <a:spcPts val="0"/>
                </a:spcAft>
                <a:buClr>
                  <a:srgbClr val="FF0000"/>
                </a:buClr>
                <a:buSzPct val="70000"/>
              </a:pPr>
              <a:endParaRPr lang="zh-CN" altLang="en-US" sz="2000" dirty="0">
                <a:solidFill>
                  <a:srgbClr val="44546A"/>
                </a:solidFill>
                <a:latin typeface="Calibri"/>
                <a:ea typeface="微软雅黑" pitchFamily="34" charset="-122"/>
              </a:endParaRPr>
            </a:p>
          </p:txBody>
        </p:sp>
        <p:sp>
          <p:nvSpPr>
            <p:cNvPr id="12" name="任意多边形 11"/>
            <p:cNvSpPr/>
            <p:nvPr userDrawn="1"/>
          </p:nvSpPr>
          <p:spPr>
            <a:xfrm>
              <a:off x="2978611" y="4210072"/>
              <a:ext cx="175108" cy="229249"/>
            </a:xfrm>
            <a:custGeom>
              <a:avLst/>
              <a:gdLst>
                <a:gd name="connsiteX0" fmla="*/ 57731 w 175108"/>
                <a:gd name="connsiteY0" fmla="*/ 0 h 229249"/>
                <a:gd name="connsiteX1" fmla="*/ 116739 w 175108"/>
                <a:gd name="connsiteY1" fmla="*/ 0 h 229249"/>
                <a:gd name="connsiteX2" fmla="*/ 135239 w 175108"/>
                <a:gd name="connsiteY2" fmla="*/ 2721 h 229249"/>
                <a:gd name="connsiteX3" fmla="*/ 150947 w 175108"/>
                <a:gd name="connsiteY3" fmla="*/ 9637 h 229249"/>
                <a:gd name="connsiteX4" fmla="*/ 162111 w 175108"/>
                <a:gd name="connsiteY4" fmla="*/ 20408 h 229249"/>
                <a:gd name="connsiteX5" fmla="*/ 168968 w 175108"/>
                <a:gd name="connsiteY5" fmla="*/ 34240 h 229249"/>
                <a:gd name="connsiteX6" fmla="*/ 173274 w 175108"/>
                <a:gd name="connsiteY6" fmla="*/ 53288 h 229249"/>
                <a:gd name="connsiteX7" fmla="*/ 175108 w 175108"/>
                <a:gd name="connsiteY7" fmla="*/ 76643 h 229249"/>
                <a:gd name="connsiteX8" fmla="*/ 175108 w 175108"/>
                <a:gd name="connsiteY8" fmla="*/ 141495 h 229249"/>
                <a:gd name="connsiteX9" fmla="*/ 173833 w 175108"/>
                <a:gd name="connsiteY9" fmla="*/ 166778 h 229249"/>
                <a:gd name="connsiteX10" fmla="*/ 169846 w 175108"/>
                <a:gd name="connsiteY10" fmla="*/ 191041 h 229249"/>
                <a:gd name="connsiteX11" fmla="*/ 162589 w 175108"/>
                <a:gd name="connsiteY11" fmla="*/ 209861 h 229249"/>
                <a:gd name="connsiteX12" fmla="*/ 151027 w 175108"/>
                <a:gd name="connsiteY12" fmla="*/ 220632 h 229249"/>
                <a:gd name="connsiteX13" fmla="*/ 135318 w 175108"/>
                <a:gd name="connsiteY13" fmla="*/ 226868 h 229249"/>
                <a:gd name="connsiteX14" fmla="*/ 116420 w 175108"/>
                <a:gd name="connsiteY14" fmla="*/ 229249 h 229249"/>
                <a:gd name="connsiteX15" fmla="*/ 56774 w 175108"/>
                <a:gd name="connsiteY15" fmla="*/ 229249 h 229249"/>
                <a:gd name="connsiteX16" fmla="*/ 40348 w 175108"/>
                <a:gd name="connsiteY16" fmla="*/ 227094 h 229249"/>
                <a:gd name="connsiteX17" fmla="*/ 25357 w 175108"/>
                <a:gd name="connsiteY17" fmla="*/ 220632 h 229249"/>
                <a:gd name="connsiteX18" fmla="*/ 14034 w 175108"/>
                <a:gd name="connsiteY18" fmla="*/ 210088 h 229249"/>
                <a:gd name="connsiteX19" fmla="*/ 7017 w 175108"/>
                <a:gd name="connsiteY19" fmla="*/ 194669 h 229249"/>
                <a:gd name="connsiteX20" fmla="*/ 1993 w 175108"/>
                <a:gd name="connsiteY20" fmla="*/ 171653 h 229249"/>
                <a:gd name="connsiteX21" fmla="*/ 0 w 175108"/>
                <a:gd name="connsiteY21" fmla="*/ 142175 h 229249"/>
                <a:gd name="connsiteX22" fmla="*/ 0 w 175108"/>
                <a:gd name="connsiteY22" fmla="*/ 76643 h 229249"/>
                <a:gd name="connsiteX23" fmla="*/ 1834 w 175108"/>
                <a:gd name="connsiteY23" fmla="*/ 50680 h 229249"/>
                <a:gd name="connsiteX24" fmla="*/ 6778 w 175108"/>
                <a:gd name="connsiteY24" fmla="*/ 31179 h 229249"/>
                <a:gd name="connsiteX25" fmla="*/ 14592 w 175108"/>
                <a:gd name="connsiteY25" fmla="*/ 17914 h 229249"/>
                <a:gd name="connsiteX26" fmla="*/ 26314 w 175108"/>
                <a:gd name="connsiteY26" fmla="*/ 8164 h 229249"/>
                <a:gd name="connsiteX27" fmla="*/ 41943 w 175108"/>
                <a:gd name="connsiteY27" fmla="*/ 2155 h 229249"/>
                <a:gd name="connsiteX28" fmla="*/ 57731 w 175108"/>
                <a:gd name="connsiteY28" fmla="*/ 0 h 229249"/>
                <a:gd name="connsiteX29" fmla="*/ 83727 w 175108"/>
                <a:gd name="connsiteY29" fmla="*/ 62585 h 229249"/>
                <a:gd name="connsiteX30" fmla="*/ 72563 w 175108"/>
                <a:gd name="connsiteY30" fmla="*/ 64285 h 229249"/>
                <a:gd name="connsiteX31" fmla="*/ 64110 w 175108"/>
                <a:gd name="connsiteY31" fmla="*/ 70067 h 229249"/>
                <a:gd name="connsiteX32" fmla="*/ 57970 w 175108"/>
                <a:gd name="connsiteY32" fmla="*/ 81519 h 229249"/>
                <a:gd name="connsiteX33" fmla="*/ 55658 w 175108"/>
                <a:gd name="connsiteY33" fmla="*/ 97732 h 229249"/>
                <a:gd name="connsiteX34" fmla="*/ 55658 w 175108"/>
                <a:gd name="connsiteY34" fmla="*/ 131971 h 229249"/>
                <a:gd name="connsiteX35" fmla="*/ 57492 w 175108"/>
                <a:gd name="connsiteY35" fmla="*/ 148525 h 229249"/>
                <a:gd name="connsiteX36" fmla="*/ 62675 w 175108"/>
                <a:gd name="connsiteY36" fmla="*/ 160655 h 229249"/>
                <a:gd name="connsiteX37" fmla="*/ 71367 w 175108"/>
                <a:gd name="connsiteY37" fmla="*/ 166891 h 229249"/>
                <a:gd name="connsiteX38" fmla="*/ 83886 w 175108"/>
                <a:gd name="connsiteY38" fmla="*/ 168932 h 229249"/>
                <a:gd name="connsiteX39" fmla="*/ 91860 w 175108"/>
                <a:gd name="connsiteY39" fmla="*/ 168932 h 229249"/>
                <a:gd name="connsiteX40" fmla="*/ 103741 w 175108"/>
                <a:gd name="connsiteY40" fmla="*/ 165418 h 229249"/>
                <a:gd name="connsiteX41" fmla="*/ 111077 w 175108"/>
                <a:gd name="connsiteY41" fmla="*/ 157594 h 229249"/>
                <a:gd name="connsiteX42" fmla="*/ 114904 w 175108"/>
                <a:gd name="connsiteY42" fmla="*/ 146370 h 229249"/>
                <a:gd name="connsiteX43" fmla="*/ 116260 w 175108"/>
                <a:gd name="connsiteY43" fmla="*/ 132425 h 229249"/>
                <a:gd name="connsiteX44" fmla="*/ 116260 w 175108"/>
                <a:gd name="connsiteY44" fmla="*/ 97732 h 229249"/>
                <a:gd name="connsiteX45" fmla="*/ 113788 w 175108"/>
                <a:gd name="connsiteY45" fmla="*/ 80838 h 229249"/>
                <a:gd name="connsiteX46" fmla="*/ 108127 w 175108"/>
                <a:gd name="connsiteY46" fmla="*/ 69841 h 229249"/>
                <a:gd name="connsiteX47" fmla="*/ 101269 w 175108"/>
                <a:gd name="connsiteY47" fmla="*/ 64285 h 229249"/>
                <a:gd name="connsiteX48" fmla="*/ 92179 w 175108"/>
                <a:gd name="connsiteY48" fmla="*/ 62585 h 229249"/>
                <a:gd name="connsiteX49" fmla="*/ 83727 w 175108"/>
                <a:gd name="connsiteY49" fmla="*/ 62585 h 229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175108" h="229249">
                  <a:moveTo>
                    <a:pt x="57731" y="0"/>
                  </a:moveTo>
                  <a:lnTo>
                    <a:pt x="116739" y="0"/>
                  </a:lnTo>
                  <a:cubicBezTo>
                    <a:pt x="123118" y="0"/>
                    <a:pt x="129285" y="908"/>
                    <a:pt x="135239" y="2721"/>
                  </a:cubicBezTo>
                  <a:cubicBezTo>
                    <a:pt x="141192" y="4536"/>
                    <a:pt x="146428" y="6841"/>
                    <a:pt x="150947" y="9637"/>
                  </a:cubicBezTo>
                  <a:cubicBezTo>
                    <a:pt x="155465" y="12434"/>
                    <a:pt x="159187" y="16024"/>
                    <a:pt x="162111" y="20408"/>
                  </a:cubicBezTo>
                  <a:cubicBezTo>
                    <a:pt x="165035" y="24792"/>
                    <a:pt x="167320" y="29403"/>
                    <a:pt x="168968" y="34240"/>
                  </a:cubicBezTo>
                  <a:cubicBezTo>
                    <a:pt x="170616" y="39078"/>
                    <a:pt x="172052" y="45427"/>
                    <a:pt x="173274" y="53288"/>
                  </a:cubicBezTo>
                  <a:cubicBezTo>
                    <a:pt x="174497" y="61148"/>
                    <a:pt x="175108" y="68934"/>
                    <a:pt x="175108" y="76643"/>
                  </a:cubicBezTo>
                  <a:lnTo>
                    <a:pt x="175108" y="141495"/>
                  </a:lnTo>
                  <a:cubicBezTo>
                    <a:pt x="175108" y="150111"/>
                    <a:pt x="174683" y="158539"/>
                    <a:pt x="173833" y="166778"/>
                  </a:cubicBezTo>
                  <a:cubicBezTo>
                    <a:pt x="172982" y="175017"/>
                    <a:pt x="171653" y="183104"/>
                    <a:pt x="169846" y="191041"/>
                  </a:cubicBezTo>
                  <a:cubicBezTo>
                    <a:pt x="168038" y="198977"/>
                    <a:pt x="165619" y="205250"/>
                    <a:pt x="162589" y="209861"/>
                  </a:cubicBezTo>
                  <a:cubicBezTo>
                    <a:pt x="159559" y="214472"/>
                    <a:pt x="155705" y="218062"/>
                    <a:pt x="151027" y="220632"/>
                  </a:cubicBezTo>
                  <a:cubicBezTo>
                    <a:pt x="146349" y="223202"/>
                    <a:pt x="141112" y="225280"/>
                    <a:pt x="135318" y="226868"/>
                  </a:cubicBezTo>
                  <a:cubicBezTo>
                    <a:pt x="129524" y="228455"/>
                    <a:pt x="123224" y="229249"/>
                    <a:pt x="116420" y="229249"/>
                  </a:cubicBezTo>
                  <a:lnTo>
                    <a:pt x="56774" y="229249"/>
                  </a:lnTo>
                  <a:cubicBezTo>
                    <a:pt x="50927" y="229249"/>
                    <a:pt x="45451" y="228530"/>
                    <a:pt x="40348" y="227094"/>
                  </a:cubicBezTo>
                  <a:cubicBezTo>
                    <a:pt x="35245" y="225658"/>
                    <a:pt x="30248" y="223504"/>
                    <a:pt x="25357" y="220632"/>
                  </a:cubicBezTo>
                  <a:cubicBezTo>
                    <a:pt x="20466" y="217760"/>
                    <a:pt x="16692" y="214245"/>
                    <a:pt x="14034" y="210088"/>
                  </a:cubicBezTo>
                  <a:cubicBezTo>
                    <a:pt x="11376" y="205931"/>
                    <a:pt x="9037" y="200791"/>
                    <a:pt x="7017" y="194669"/>
                  </a:cubicBezTo>
                  <a:cubicBezTo>
                    <a:pt x="4997" y="188546"/>
                    <a:pt x="3322" y="180875"/>
                    <a:pt x="1993" y="171653"/>
                  </a:cubicBezTo>
                  <a:cubicBezTo>
                    <a:pt x="664" y="162432"/>
                    <a:pt x="0" y="152606"/>
                    <a:pt x="0" y="142175"/>
                  </a:cubicBezTo>
                  <a:lnTo>
                    <a:pt x="0" y="76643"/>
                  </a:lnTo>
                  <a:cubicBezTo>
                    <a:pt x="0" y="67422"/>
                    <a:pt x="611" y="58768"/>
                    <a:pt x="1834" y="50680"/>
                  </a:cubicBezTo>
                  <a:cubicBezTo>
                    <a:pt x="3056" y="42593"/>
                    <a:pt x="4704" y="36092"/>
                    <a:pt x="6778" y="31179"/>
                  </a:cubicBezTo>
                  <a:cubicBezTo>
                    <a:pt x="8851" y="26266"/>
                    <a:pt x="11456" y="21844"/>
                    <a:pt x="14592" y="17914"/>
                  </a:cubicBezTo>
                  <a:cubicBezTo>
                    <a:pt x="17729" y="13984"/>
                    <a:pt x="21636" y="10734"/>
                    <a:pt x="26314" y="8164"/>
                  </a:cubicBezTo>
                  <a:cubicBezTo>
                    <a:pt x="30992" y="5594"/>
                    <a:pt x="36202" y="3591"/>
                    <a:pt x="41943" y="2155"/>
                  </a:cubicBezTo>
                  <a:cubicBezTo>
                    <a:pt x="47684" y="719"/>
                    <a:pt x="52947" y="0"/>
                    <a:pt x="57731" y="0"/>
                  </a:cubicBezTo>
                  <a:close/>
                  <a:moveTo>
                    <a:pt x="83727" y="62585"/>
                  </a:moveTo>
                  <a:cubicBezTo>
                    <a:pt x="79367" y="62585"/>
                    <a:pt x="75646" y="63151"/>
                    <a:pt x="72563" y="64285"/>
                  </a:cubicBezTo>
                  <a:cubicBezTo>
                    <a:pt x="69479" y="65419"/>
                    <a:pt x="66662" y="67346"/>
                    <a:pt x="64110" y="70067"/>
                  </a:cubicBezTo>
                  <a:cubicBezTo>
                    <a:pt x="61559" y="72788"/>
                    <a:pt x="59512" y="76605"/>
                    <a:pt x="57970" y="81519"/>
                  </a:cubicBezTo>
                  <a:cubicBezTo>
                    <a:pt x="56429" y="86431"/>
                    <a:pt x="55658" y="91836"/>
                    <a:pt x="55658" y="97732"/>
                  </a:cubicBezTo>
                  <a:lnTo>
                    <a:pt x="55658" y="131971"/>
                  </a:lnTo>
                  <a:cubicBezTo>
                    <a:pt x="55658" y="137716"/>
                    <a:pt x="56270" y="143233"/>
                    <a:pt x="57492" y="148525"/>
                  </a:cubicBezTo>
                  <a:cubicBezTo>
                    <a:pt x="58715" y="153815"/>
                    <a:pt x="60442" y="157859"/>
                    <a:pt x="62675" y="160655"/>
                  </a:cubicBezTo>
                  <a:cubicBezTo>
                    <a:pt x="64908" y="163452"/>
                    <a:pt x="67805" y="165531"/>
                    <a:pt x="71367" y="166891"/>
                  </a:cubicBezTo>
                  <a:cubicBezTo>
                    <a:pt x="74929" y="168252"/>
                    <a:pt x="79102" y="168932"/>
                    <a:pt x="83886" y="168932"/>
                  </a:cubicBezTo>
                  <a:lnTo>
                    <a:pt x="91860" y="168932"/>
                  </a:lnTo>
                  <a:cubicBezTo>
                    <a:pt x="96538" y="168932"/>
                    <a:pt x="100498" y="167760"/>
                    <a:pt x="103741" y="165418"/>
                  </a:cubicBezTo>
                  <a:cubicBezTo>
                    <a:pt x="106984" y="163074"/>
                    <a:pt x="109429" y="160466"/>
                    <a:pt x="111077" y="157594"/>
                  </a:cubicBezTo>
                  <a:cubicBezTo>
                    <a:pt x="112725" y="154722"/>
                    <a:pt x="114001" y="150981"/>
                    <a:pt x="114904" y="146370"/>
                  </a:cubicBezTo>
                  <a:cubicBezTo>
                    <a:pt x="115808" y="141759"/>
                    <a:pt x="116260" y="137111"/>
                    <a:pt x="116260" y="132425"/>
                  </a:cubicBezTo>
                  <a:lnTo>
                    <a:pt x="116260" y="97732"/>
                  </a:lnTo>
                  <a:cubicBezTo>
                    <a:pt x="116260" y="91231"/>
                    <a:pt x="115436" y="85600"/>
                    <a:pt x="113788" y="80838"/>
                  </a:cubicBezTo>
                  <a:cubicBezTo>
                    <a:pt x="112140" y="76076"/>
                    <a:pt x="110253" y="72411"/>
                    <a:pt x="108127" y="69841"/>
                  </a:cubicBezTo>
                  <a:cubicBezTo>
                    <a:pt x="106001" y="67271"/>
                    <a:pt x="103715" y="65419"/>
                    <a:pt x="101269" y="64285"/>
                  </a:cubicBezTo>
                  <a:cubicBezTo>
                    <a:pt x="98824" y="63151"/>
                    <a:pt x="95794" y="62585"/>
                    <a:pt x="92179" y="62585"/>
                  </a:cubicBezTo>
                  <a:lnTo>
                    <a:pt x="83727" y="62585"/>
                  </a:lnTo>
                  <a:close/>
                </a:path>
              </a:pathLst>
            </a:custGeom>
            <a:solidFill>
              <a:srgbClr val="D6111A"/>
            </a:solidFill>
            <a:ln w="25400" algn="ctr">
              <a:noFill/>
              <a:miter lim="800000"/>
            </a:ln>
            <a:effectLst/>
          </p:spPr>
          <p:txBody>
            <a:bodyPr wrap="square" lIns="91440" tIns="45720" rIns="91440" bIns="45720" numCol="1" spcCol="0" rtlCol="0" fromWordArt="0" anchor="ctr" anchorCtr="0" forceAA="0" compatLnSpc="1"/>
            <a:lstStyle/>
            <a:p>
              <a:pPr algn="ctr" fontAlgn="ctr">
                <a:lnSpc>
                  <a:spcPct val="140000"/>
                </a:lnSpc>
                <a:spcBef>
                  <a:spcPts val="0"/>
                </a:spcBef>
                <a:spcAft>
                  <a:spcPts val="0"/>
                </a:spcAft>
                <a:buClr>
                  <a:srgbClr val="FF0000"/>
                </a:buClr>
                <a:buSzPct val="70000"/>
              </a:pPr>
              <a:endParaRPr lang="zh-CN" altLang="en-US" sz="2000" dirty="0">
                <a:solidFill>
                  <a:srgbClr val="44546A"/>
                </a:solidFill>
                <a:latin typeface="Calibri"/>
                <a:ea typeface="微软雅黑" pitchFamily="34" charset="-122"/>
              </a:endParaRPr>
            </a:p>
          </p:txBody>
        </p:sp>
        <p:sp>
          <p:nvSpPr>
            <p:cNvPr id="13" name="任意多边形 12"/>
            <p:cNvSpPr/>
            <p:nvPr userDrawn="1"/>
          </p:nvSpPr>
          <p:spPr>
            <a:xfrm>
              <a:off x="3190910" y="4210072"/>
              <a:ext cx="175108" cy="229249"/>
            </a:xfrm>
            <a:custGeom>
              <a:avLst/>
              <a:gdLst>
                <a:gd name="connsiteX0" fmla="*/ 57731 w 175108"/>
                <a:gd name="connsiteY0" fmla="*/ 0 h 229249"/>
                <a:gd name="connsiteX1" fmla="*/ 116739 w 175108"/>
                <a:gd name="connsiteY1" fmla="*/ 0 h 229249"/>
                <a:gd name="connsiteX2" fmla="*/ 135239 w 175108"/>
                <a:gd name="connsiteY2" fmla="*/ 2721 h 229249"/>
                <a:gd name="connsiteX3" fmla="*/ 150947 w 175108"/>
                <a:gd name="connsiteY3" fmla="*/ 9637 h 229249"/>
                <a:gd name="connsiteX4" fmla="*/ 162111 w 175108"/>
                <a:gd name="connsiteY4" fmla="*/ 20408 h 229249"/>
                <a:gd name="connsiteX5" fmla="*/ 168968 w 175108"/>
                <a:gd name="connsiteY5" fmla="*/ 34240 h 229249"/>
                <a:gd name="connsiteX6" fmla="*/ 173274 w 175108"/>
                <a:gd name="connsiteY6" fmla="*/ 53288 h 229249"/>
                <a:gd name="connsiteX7" fmla="*/ 175108 w 175108"/>
                <a:gd name="connsiteY7" fmla="*/ 76643 h 229249"/>
                <a:gd name="connsiteX8" fmla="*/ 175108 w 175108"/>
                <a:gd name="connsiteY8" fmla="*/ 141495 h 229249"/>
                <a:gd name="connsiteX9" fmla="*/ 173833 w 175108"/>
                <a:gd name="connsiteY9" fmla="*/ 166778 h 229249"/>
                <a:gd name="connsiteX10" fmla="*/ 169846 w 175108"/>
                <a:gd name="connsiteY10" fmla="*/ 191041 h 229249"/>
                <a:gd name="connsiteX11" fmla="*/ 162589 w 175108"/>
                <a:gd name="connsiteY11" fmla="*/ 209861 h 229249"/>
                <a:gd name="connsiteX12" fmla="*/ 151027 w 175108"/>
                <a:gd name="connsiteY12" fmla="*/ 220632 h 229249"/>
                <a:gd name="connsiteX13" fmla="*/ 135318 w 175108"/>
                <a:gd name="connsiteY13" fmla="*/ 226868 h 229249"/>
                <a:gd name="connsiteX14" fmla="*/ 116420 w 175108"/>
                <a:gd name="connsiteY14" fmla="*/ 229249 h 229249"/>
                <a:gd name="connsiteX15" fmla="*/ 56775 w 175108"/>
                <a:gd name="connsiteY15" fmla="*/ 229249 h 229249"/>
                <a:gd name="connsiteX16" fmla="*/ 40348 w 175108"/>
                <a:gd name="connsiteY16" fmla="*/ 227094 h 229249"/>
                <a:gd name="connsiteX17" fmla="*/ 25357 w 175108"/>
                <a:gd name="connsiteY17" fmla="*/ 220632 h 229249"/>
                <a:gd name="connsiteX18" fmla="*/ 14034 w 175108"/>
                <a:gd name="connsiteY18" fmla="*/ 210088 h 229249"/>
                <a:gd name="connsiteX19" fmla="*/ 7017 w 175108"/>
                <a:gd name="connsiteY19" fmla="*/ 194669 h 229249"/>
                <a:gd name="connsiteX20" fmla="*/ 1993 w 175108"/>
                <a:gd name="connsiteY20" fmla="*/ 171653 h 229249"/>
                <a:gd name="connsiteX21" fmla="*/ 0 w 175108"/>
                <a:gd name="connsiteY21" fmla="*/ 142175 h 229249"/>
                <a:gd name="connsiteX22" fmla="*/ 0 w 175108"/>
                <a:gd name="connsiteY22" fmla="*/ 76643 h 229249"/>
                <a:gd name="connsiteX23" fmla="*/ 1834 w 175108"/>
                <a:gd name="connsiteY23" fmla="*/ 50680 h 229249"/>
                <a:gd name="connsiteX24" fmla="*/ 6778 w 175108"/>
                <a:gd name="connsiteY24" fmla="*/ 31179 h 229249"/>
                <a:gd name="connsiteX25" fmla="*/ 14592 w 175108"/>
                <a:gd name="connsiteY25" fmla="*/ 17914 h 229249"/>
                <a:gd name="connsiteX26" fmla="*/ 26314 w 175108"/>
                <a:gd name="connsiteY26" fmla="*/ 8164 h 229249"/>
                <a:gd name="connsiteX27" fmla="*/ 41943 w 175108"/>
                <a:gd name="connsiteY27" fmla="*/ 2155 h 229249"/>
                <a:gd name="connsiteX28" fmla="*/ 57731 w 175108"/>
                <a:gd name="connsiteY28" fmla="*/ 0 h 229249"/>
                <a:gd name="connsiteX29" fmla="*/ 83727 w 175108"/>
                <a:gd name="connsiteY29" fmla="*/ 62585 h 229249"/>
                <a:gd name="connsiteX30" fmla="*/ 72563 w 175108"/>
                <a:gd name="connsiteY30" fmla="*/ 64285 h 229249"/>
                <a:gd name="connsiteX31" fmla="*/ 64111 w 175108"/>
                <a:gd name="connsiteY31" fmla="*/ 70067 h 229249"/>
                <a:gd name="connsiteX32" fmla="*/ 57970 w 175108"/>
                <a:gd name="connsiteY32" fmla="*/ 81519 h 229249"/>
                <a:gd name="connsiteX33" fmla="*/ 55658 w 175108"/>
                <a:gd name="connsiteY33" fmla="*/ 97732 h 229249"/>
                <a:gd name="connsiteX34" fmla="*/ 55658 w 175108"/>
                <a:gd name="connsiteY34" fmla="*/ 131971 h 229249"/>
                <a:gd name="connsiteX35" fmla="*/ 57492 w 175108"/>
                <a:gd name="connsiteY35" fmla="*/ 148525 h 229249"/>
                <a:gd name="connsiteX36" fmla="*/ 62676 w 175108"/>
                <a:gd name="connsiteY36" fmla="*/ 160655 h 229249"/>
                <a:gd name="connsiteX37" fmla="*/ 71367 w 175108"/>
                <a:gd name="connsiteY37" fmla="*/ 166891 h 229249"/>
                <a:gd name="connsiteX38" fmla="*/ 83886 w 175108"/>
                <a:gd name="connsiteY38" fmla="*/ 168932 h 229249"/>
                <a:gd name="connsiteX39" fmla="*/ 91860 w 175108"/>
                <a:gd name="connsiteY39" fmla="*/ 168932 h 229249"/>
                <a:gd name="connsiteX40" fmla="*/ 103741 w 175108"/>
                <a:gd name="connsiteY40" fmla="*/ 165418 h 229249"/>
                <a:gd name="connsiteX41" fmla="*/ 111077 w 175108"/>
                <a:gd name="connsiteY41" fmla="*/ 157594 h 229249"/>
                <a:gd name="connsiteX42" fmla="*/ 114905 w 175108"/>
                <a:gd name="connsiteY42" fmla="*/ 146370 h 229249"/>
                <a:gd name="connsiteX43" fmla="*/ 116260 w 175108"/>
                <a:gd name="connsiteY43" fmla="*/ 132425 h 229249"/>
                <a:gd name="connsiteX44" fmla="*/ 116260 w 175108"/>
                <a:gd name="connsiteY44" fmla="*/ 97732 h 229249"/>
                <a:gd name="connsiteX45" fmla="*/ 113788 w 175108"/>
                <a:gd name="connsiteY45" fmla="*/ 80838 h 229249"/>
                <a:gd name="connsiteX46" fmla="*/ 108127 w 175108"/>
                <a:gd name="connsiteY46" fmla="*/ 69841 h 229249"/>
                <a:gd name="connsiteX47" fmla="*/ 101270 w 175108"/>
                <a:gd name="connsiteY47" fmla="*/ 64285 h 229249"/>
                <a:gd name="connsiteX48" fmla="*/ 92179 w 175108"/>
                <a:gd name="connsiteY48" fmla="*/ 62585 h 229249"/>
                <a:gd name="connsiteX49" fmla="*/ 83727 w 175108"/>
                <a:gd name="connsiteY49" fmla="*/ 62585 h 229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175108" h="229249">
                  <a:moveTo>
                    <a:pt x="57731" y="0"/>
                  </a:moveTo>
                  <a:lnTo>
                    <a:pt x="116739" y="0"/>
                  </a:lnTo>
                  <a:cubicBezTo>
                    <a:pt x="123118" y="0"/>
                    <a:pt x="129285" y="908"/>
                    <a:pt x="135239" y="2721"/>
                  </a:cubicBezTo>
                  <a:cubicBezTo>
                    <a:pt x="141192" y="4536"/>
                    <a:pt x="146429" y="6841"/>
                    <a:pt x="150947" y="9637"/>
                  </a:cubicBezTo>
                  <a:cubicBezTo>
                    <a:pt x="155466" y="12434"/>
                    <a:pt x="159187" y="16024"/>
                    <a:pt x="162111" y="20408"/>
                  </a:cubicBezTo>
                  <a:cubicBezTo>
                    <a:pt x="165035" y="24792"/>
                    <a:pt x="167321" y="29403"/>
                    <a:pt x="168968" y="34240"/>
                  </a:cubicBezTo>
                  <a:cubicBezTo>
                    <a:pt x="170616" y="39078"/>
                    <a:pt x="172052" y="45427"/>
                    <a:pt x="173274" y="53288"/>
                  </a:cubicBezTo>
                  <a:cubicBezTo>
                    <a:pt x="174497" y="61148"/>
                    <a:pt x="175108" y="68934"/>
                    <a:pt x="175108" y="76643"/>
                  </a:cubicBezTo>
                  <a:lnTo>
                    <a:pt x="175108" y="141495"/>
                  </a:lnTo>
                  <a:cubicBezTo>
                    <a:pt x="175108" y="150111"/>
                    <a:pt x="174683" y="158539"/>
                    <a:pt x="173833" y="166778"/>
                  </a:cubicBezTo>
                  <a:cubicBezTo>
                    <a:pt x="172982" y="175017"/>
                    <a:pt x="171653" y="183104"/>
                    <a:pt x="169846" y="191041"/>
                  </a:cubicBezTo>
                  <a:cubicBezTo>
                    <a:pt x="168038" y="198977"/>
                    <a:pt x="165619" y="205250"/>
                    <a:pt x="162589" y="209861"/>
                  </a:cubicBezTo>
                  <a:cubicBezTo>
                    <a:pt x="159559" y="214472"/>
                    <a:pt x="155705" y="218062"/>
                    <a:pt x="151027" y="220632"/>
                  </a:cubicBezTo>
                  <a:cubicBezTo>
                    <a:pt x="146349" y="223202"/>
                    <a:pt x="141113" y="225280"/>
                    <a:pt x="135318" y="226868"/>
                  </a:cubicBezTo>
                  <a:cubicBezTo>
                    <a:pt x="129524" y="228455"/>
                    <a:pt x="123224" y="229249"/>
                    <a:pt x="116420" y="229249"/>
                  </a:cubicBezTo>
                  <a:lnTo>
                    <a:pt x="56775" y="229249"/>
                  </a:lnTo>
                  <a:cubicBezTo>
                    <a:pt x="50927" y="229249"/>
                    <a:pt x="45452" y="228530"/>
                    <a:pt x="40348" y="227094"/>
                  </a:cubicBezTo>
                  <a:cubicBezTo>
                    <a:pt x="35245" y="225658"/>
                    <a:pt x="30248" y="223504"/>
                    <a:pt x="25357" y="220632"/>
                  </a:cubicBezTo>
                  <a:cubicBezTo>
                    <a:pt x="20466" y="217760"/>
                    <a:pt x="16692" y="214245"/>
                    <a:pt x="14034" y="210088"/>
                  </a:cubicBezTo>
                  <a:cubicBezTo>
                    <a:pt x="11376" y="205931"/>
                    <a:pt x="9037" y="200791"/>
                    <a:pt x="7017" y="194669"/>
                  </a:cubicBezTo>
                  <a:cubicBezTo>
                    <a:pt x="4997" y="188546"/>
                    <a:pt x="3322" y="180875"/>
                    <a:pt x="1993" y="171653"/>
                  </a:cubicBezTo>
                  <a:cubicBezTo>
                    <a:pt x="664" y="162432"/>
                    <a:pt x="0" y="152606"/>
                    <a:pt x="0" y="142175"/>
                  </a:cubicBezTo>
                  <a:lnTo>
                    <a:pt x="0" y="76643"/>
                  </a:lnTo>
                  <a:cubicBezTo>
                    <a:pt x="0" y="67422"/>
                    <a:pt x="611" y="58768"/>
                    <a:pt x="1834" y="50680"/>
                  </a:cubicBezTo>
                  <a:cubicBezTo>
                    <a:pt x="3056" y="42593"/>
                    <a:pt x="4705" y="36092"/>
                    <a:pt x="6778" y="31179"/>
                  </a:cubicBezTo>
                  <a:cubicBezTo>
                    <a:pt x="8851" y="26266"/>
                    <a:pt x="11456" y="21844"/>
                    <a:pt x="14592" y="17914"/>
                  </a:cubicBezTo>
                  <a:cubicBezTo>
                    <a:pt x="17729" y="13984"/>
                    <a:pt x="21636" y="10734"/>
                    <a:pt x="26314" y="8164"/>
                  </a:cubicBezTo>
                  <a:cubicBezTo>
                    <a:pt x="30992" y="5594"/>
                    <a:pt x="36202" y="3591"/>
                    <a:pt x="41943" y="2155"/>
                  </a:cubicBezTo>
                  <a:cubicBezTo>
                    <a:pt x="47684" y="719"/>
                    <a:pt x="52947" y="0"/>
                    <a:pt x="57731" y="0"/>
                  </a:cubicBezTo>
                  <a:close/>
                  <a:moveTo>
                    <a:pt x="83727" y="62585"/>
                  </a:moveTo>
                  <a:cubicBezTo>
                    <a:pt x="79368" y="62585"/>
                    <a:pt x="75646" y="63151"/>
                    <a:pt x="72563" y="64285"/>
                  </a:cubicBezTo>
                  <a:cubicBezTo>
                    <a:pt x="69480" y="65419"/>
                    <a:pt x="66662" y="67346"/>
                    <a:pt x="64111" y="70067"/>
                  </a:cubicBezTo>
                  <a:cubicBezTo>
                    <a:pt x="61559" y="72788"/>
                    <a:pt x="59512" y="76605"/>
                    <a:pt x="57970" y="81519"/>
                  </a:cubicBezTo>
                  <a:cubicBezTo>
                    <a:pt x="56429" y="86431"/>
                    <a:pt x="55658" y="91836"/>
                    <a:pt x="55658" y="97732"/>
                  </a:cubicBezTo>
                  <a:lnTo>
                    <a:pt x="55658" y="131971"/>
                  </a:lnTo>
                  <a:cubicBezTo>
                    <a:pt x="55658" y="137716"/>
                    <a:pt x="56270" y="143233"/>
                    <a:pt x="57492" y="148525"/>
                  </a:cubicBezTo>
                  <a:cubicBezTo>
                    <a:pt x="58715" y="153815"/>
                    <a:pt x="60443" y="157859"/>
                    <a:pt x="62676" y="160655"/>
                  </a:cubicBezTo>
                  <a:cubicBezTo>
                    <a:pt x="64908" y="163452"/>
                    <a:pt x="67805" y="165531"/>
                    <a:pt x="71367" y="166891"/>
                  </a:cubicBezTo>
                  <a:cubicBezTo>
                    <a:pt x="74929" y="168252"/>
                    <a:pt x="79102" y="168932"/>
                    <a:pt x="83886" y="168932"/>
                  </a:cubicBezTo>
                  <a:lnTo>
                    <a:pt x="91860" y="168932"/>
                  </a:lnTo>
                  <a:cubicBezTo>
                    <a:pt x="96538" y="168932"/>
                    <a:pt x="100498" y="167760"/>
                    <a:pt x="103741" y="165418"/>
                  </a:cubicBezTo>
                  <a:cubicBezTo>
                    <a:pt x="106984" y="163074"/>
                    <a:pt x="109429" y="160466"/>
                    <a:pt x="111077" y="157594"/>
                  </a:cubicBezTo>
                  <a:cubicBezTo>
                    <a:pt x="112725" y="154722"/>
                    <a:pt x="114001" y="150981"/>
                    <a:pt x="114905" y="146370"/>
                  </a:cubicBezTo>
                  <a:cubicBezTo>
                    <a:pt x="115809" y="141759"/>
                    <a:pt x="116260" y="137111"/>
                    <a:pt x="116260" y="132425"/>
                  </a:cubicBezTo>
                  <a:lnTo>
                    <a:pt x="116260" y="97732"/>
                  </a:lnTo>
                  <a:cubicBezTo>
                    <a:pt x="116260" y="91231"/>
                    <a:pt x="115437" y="85600"/>
                    <a:pt x="113788" y="80838"/>
                  </a:cubicBezTo>
                  <a:cubicBezTo>
                    <a:pt x="112140" y="76076"/>
                    <a:pt x="110253" y="72411"/>
                    <a:pt x="108127" y="69841"/>
                  </a:cubicBezTo>
                  <a:cubicBezTo>
                    <a:pt x="106001" y="67271"/>
                    <a:pt x="103715" y="65419"/>
                    <a:pt x="101270" y="64285"/>
                  </a:cubicBezTo>
                  <a:cubicBezTo>
                    <a:pt x="98824" y="63151"/>
                    <a:pt x="95794" y="62585"/>
                    <a:pt x="92179" y="62585"/>
                  </a:cubicBezTo>
                  <a:lnTo>
                    <a:pt x="83727" y="62585"/>
                  </a:lnTo>
                  <a:close/>
                </a:path>
              </a:pathLst>
            </a:custGeom>
            <a:solidFill>
              <a:srgbClr val="D6111A"/>
            </a:solidFill>
            <a:ln w="25400" algn="ctr">
              <a:noFill/>
              <a:miter lim="800000"/>
            </a:ln>
            <a:effectLst/>
          </p:spPr>
          <p:txBody>
            <a:bodyPr wrap="square" lIns="91440" tIns="45720" rIns="91440" bIns="45720" numCol="1" spcCol="0" rtlCol="0" fromWordArt="0" anchor="ctr" anchorCtr="0" forceAA="0" compatLnSpc="1"/>
            <a:lstStyle/>
            <a:p>
              <a:pPr algn="ctr" fontAlgn="ctr">
                <a:lnSpc>
                  <a:spcPct val="140000"/>
                </a:lnSpc>
                <a:spcBef>
                  <a:spcPts val="0"/>
                </a:spcBef>
                <a:spcAft>
                  <a:spcPts val="0"/>
                </a:spcAft>
                <a:buClr>
                  <a:srgbClr val="FF0000"/>
                </a:buClr>
                <a:buSzPct val="70000"/>
              </a:pPr>
              <a:endParaRPr lang="zh-CN" altLang="en-US" sz="2000" dirty="0">
                <a:solidFill>
                  <a:srgbClr val="44546A"/>
                </a:solidFill>
                <a:latin typeface="Calibri"/>
                <a:ea typeface="微软雅黑" pitchFamily="34" charset="-122"/>
              </a:endParaRPr>
            </a:p>
          </p:txBody>
        </p:sp>
        <p:sp>
          <p:nvSpPr>
            <p:cNvPr id="14" name="任意多边形 13"/>
            <p:cNvSpPr/>
            <p:nvPr userDrawn="1"/>
          </p:nvSpPr>
          <p:spPr>
            <a:xfrm>
              <a:off x="2667849" y="4210212"/>
              <a:ext cx="277016" cy="233190"/>
            </a:xfrm>
            <a:custGeom>
              <a:avLst/>
              <a:gdLst>
                <a:gd name="connsiteX0" fmla="*/ 207004 w 277016"/>
                <a:gd name="connsiteY0" fmla="*/ 87 h 233190"/>
                <a:gd name="connsiteX1" fmla="*/ 228853 w 277016"/>
                <a:gd name="connsiteY1" fmla="*/ 1561 h 233190"/>
                <a:gd name="connsiteX2" fmla="*/ 249825 w 277016"/>
                <a:gd name="connsiteY2" fmla="*/ 10065 h 233190"/>
                <a:gd name="connsiteX3" fmla="*/ 264417 w 277016"/>
                <a:gd name="connsiteY3" fmla="*/ 28091 h 233190"/>
                <a:gd name="connsiteX4" fmla="*/ 273428 w 277016"/>
                <a:gd name="connsiteY4" fmla="*/ 54621 h 233190"/>
                <a:gd name="connsiteX5" fmla="*/ 277016 w 277016"/>
                <a:gd name="connsiteY5" fmla="*/ 114144 h 233190"/>
                <a:gd name="connsiteX6" fmla="*/ 277016 w 277016"/>
                <a:gd name="connsiteY6" fmla="*/ 208247 h 233190"/>
                <a:gd name="connsiteX7" fmla="*/ 221676 w 277016"/>
                <a:gd name="connsiteY7" fmla="*/ 233190 h 233190"/>
                <a:gd name="connsiteX8" fmla="*/ 221676 w 277016"/>
                <a:gd name="connsiteY8" fmla="*/ 128430 h 233190"/>
                <a:gd name="connsiteX9" fmla="*/ 221041 w 277016"/>
                <a:gd name="connsiteY9" fmla="*/ 94077 h 233190"/>
                <a:gd name="connsiteX10" fmla="*/ 217463 w 277016"/>
                <a:gd name="connsiteY10" fmla="*/ 76163 h 233190"/>
                <a:gd name="connsiteX11" fmla="*/ 207842 w 277016"/>
                <a:gd name="connsiteY11" fmla="*/ 64032 h 233190"/>
                <a:gd name="connsiteX12" fmla="*/ 192895 w 277016"/>
                <a:gd name="connsiteY12" fmla="*/ 61765 h 233190"/>
                <a:gd name="connsiteX13" fmla="*/ 176835 w 277016"/>
                <a:gd name="connsiteY13" fmla="*/ 72535 h 233190"/>
                <a:gd name="connsiteX14" fmla="*/ 169600 w 277016"/>
                <a:gd name="connsiteY14" fmla="*/ 91356 h 233190"/>
                <a:gd name="connsiteX15" fmla="*/ 167613 w 277016"/>
                <a:gd name="connsiteY15" fmla="*/ 130244 h 233190"/>
                <a:gd name="connsiteX16" fmla="*/ 167613 w 277016"/>
                <a:gd name="connsiteY16" fmla="*/ 210742 h 233190"/>
                <a:gd name="connsiteX17" fmla="*/ 110519 w 277016"/>
                <a:gd name="connsiteY17" fmla="*/ 232283 h 233190"/>
                <a:gd name="connsiteX18" fmla="*/ 110519 w 277016"/>
                <a:gd name="connsiteY18" fmla="*/ 124575 h 233190"/>
                <a:gd name="connsiteX19" fmla="*/ 108532 w 277016"/>
                <a:gd name="connsiteY19" fmla="*/ 84440 h 233190"/>
                <a:gd name="connsiteX20" fmla="*/ 99785 w 277016"/>
                <a:gd name="connsiteY20" fmla="*/ 68340 h 233190"/>
                <a:gd name="connsiteX21" fmla="*/ 80465 w 277016"/>
                <a:gd name="connsiteY21" fmla="*/ 63351 h 233190"/>
                <a:gd name="connsiteX22" fmla="*/ 66869 w 277016"/>
                <a:gd name="connsiteY22" fmla="*/ 70948 h 233190"/>
                <a:gd name="connsiteX23" fmla="*/ 58043 w 277016"/>
                <a:gd name="connsiteY23" fmla="*/ 86594 h 233190"/>
                <a:gd name="connsiteX24" fmla="*/ 55339 w 277016"/>
                <a:gd name="connsiteY24" fmla="*/ 124575 h 233190"/>
                <a:gd name="connsiteX25" fmla="*/ 55339 w 277016"/>
                <a:gd name="connsiteY25" fmla="*/ 209835 h 233190"/>
                <a:gd name="connsiteX26" fmla="*/ 0 w 277016"/>
                <a:gd name="connsiteY26" fmla="*/ 230016 h 233190"/>
                <a:gd name="connsiteX27" fmla="*/ 0 w 277016"/>
                <a:gd name="connsiteY27" fmla="*/ 2581 h 233190"/>
                <a:gd name="connsiteX28" fmla="*/ 55020 w 277016"/>
                <a:gd name="connsiteY28" fmla="*/ 2581 h 233190"/>
                <a:gd name="connsiteX29" fmla="*/ 55339 w 277016"/>
                <a:gd name="connsiteY29" fmla="*/ 26391 h 233190"/>
                <a:gd name="connsiteX30" fmla="*/ 63951 w 277016"/>
                <a:gd name="connsiteY30" fmla="*/ 11992 h 233190"/>
                <a:gd name="connsiteX31" fmla="*/ 79580 w 277016"/>
                <a:gd name="connsiteY31" fmla="*/ 2695 h 233190"/>
                <a:gd name="connsiteX32" fmla="*/ 103980 w 277016"/>
                <a:gd name="connsiteY32" fmla="*/ 314 h 233190"/>
                <a:gd name="connsiteX33" fmla="*/ 129179 w 277016"/>
                <a:gd name="connsiteY33" fmla="*/ 7117 h 233190"/>
                <a:gd name="connsiteX34" fmla="*/ 144648 w 277016"/>
                <a:gd name="connsiteY34" fmla="*/ 21175 h 233190"/>
                <a:gd name="connsiteX35" fmla="*/ 155652 w 277016"/>
                <a:gd name="connsiteY35" fmla="*/ 41130 h 233190"/>
                <a:gd name="connsiteX36" fmla="*/ 166736 w 277016"/>
                <a:gd name="connsiteY36" fmla="*/ 19021 h 233190"/>
                <a:gd name="connsiteX37" fmla="*/ 181966 w 277016"/>
                <a:gd name="connsiteY37" fmla="*/ 6323 h 233190"/>
                <a:gd name="connsiteX38" fmla="*/ 207004 w 277016"/>
                <a:gd name="connsiteY38" fmla="*/ 87 h 233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77016" h="233190">
                  <a:moveTo>
                    <a:pt x="207004" y="87"/>
                  </a:moveTo>
                  <a:cubicBezTo>
                    <a:pt x="213703" y="-215"/>
                    <a:pt x="220985" y="276"/>
                    <a:pt x="228853" y="1561"/>
                  </a:cubicBezTo>
                  <a:cubicBezTo>
                    <a:pt x="236721" y="2846"/>
                    <a:pt x="243711" y="5680"/>
                    <a:pt x="249825" y="10065"/>
                  </a:cubicBezTo>
                  <a:cubicBezTo>
                    <a:pt x="255938" y="14448"/>
                    <a:pt x="260802" y="20457"/>
                    <a:pt x="264417" y="28091"/>
                  </a:cubicBezTo>
                  <a:cubicBezTo>
                    <a:pt x="268032" y="35726"/>
                    <a:pt x="271035" y="44569"/>
                    <a:pt x="273428" y="54621"/>
                  </a:cubicBezTo>
                  <a:cubicBezTo>
                    <a:pt x="275820" y="64674"/>
                    <a:pt x="277016" y="84515"/>
                    <a:pt x="277016" y="114144"/>
                  </a:cubicBezTo>
                  <a:lnTo>
                    <a:pt x="277016" y="208247"/>
                  </a:lnTo>
                  <a:lnTo>
                    <a:pt x="221676" y="233190"/>
                  </a:lnTo>
                  <a:lnTo>
                    <a:pt x="221676" y="128430"/>
                  </a:lnTo>
                  <a:cubicBezTo>
                    <a:pt x="221676" y="112103"/>
                    <a:pt x="221465" y="100653"/>
                    <a:pt x="221041" y="94077"/>
                  </a:cubicBezTo>
                  <a:cubicBezTo>
                    <a:pt x="220618" y="87501"/>
                    <a:pt x="219425" y="81530"/>
                    <a:pt x="217463" y="76163"/>
                  </a:cubicBezTo>
                  <a:cubicBezTo>
                    <a:pt x="215501" y="70796"/>
                    <a:pt x="212294" y="66753"/>
                    <a:pt x="207842" y="64032"/>
                  </a:cubicBezTo>
                  <a:cubicBezTo>
                    <a:pt x="203389" y="61310"/>
                    <a:pt x="198407" y="60555"/>
                    <a:pt x="192895" y="61765"/>
                  </a:cubicBezTo>
                  <a:cubicBezTo>
                    <a:pt x="185687" y="63578"/>
                    <a:pt x="180334" y="67168"/>
                    <a:pt x="176835" y="72535"/>
                  </a:cubicBezTo>
                  <a:cubicBezTo>
                    <a:pt x="173337" y="77902"/>
                    <a:pt x="170925" y="84175"/>
                    <a:pt x="169600" y="91356"/>
                  </a:cubicBezTo>
                  <a:cubicBezTo>
                    <a:pt x="168275" y="98536"/>
                    <a:pt x="167613" y="111499"/>
                    <a:pt x="167613" y="130244"/>
                  </a:cubicBezTo>
                  <a:lnTo>
                    <a:pt x="167613" y="210742"/>
                  </a:lnTo>
                  <a:lnTo>
                    <a:pt x="110519" y="232283"/>
                  </a:lnTo>
                  <a:lnTo>
                    <a:pt x="110519" y="124575"/>
                  </a:lnTo>
                  <a:cubicBezTo>
                    <a:pt x="110519" y="103563"/>
                    <a:pt x="109857" y="90184"/>
                    <a:pt x="108532" y="84440"/>
                  </a:cubicBezTo>
                  <a:cubicBezTo>
                    <a:pt x="107207" y="78695"/>
                    <a:pt x="104292" y="73329"/>
                    <a:pt x="99785" y="68340"/>
                  </a:cubicBezTo>
                  <a:cubicBezTo>
                    <a:pt x="95279" y="63351"/>
                    <a:pt x="88839" y="61689"/>
                    <a:pt x="80465" y="63351"/>
                  </a:cubicBezTo>
                  <a:cubicBezTo>
                    <a:pt x="75376" y="64409"/>
                    <a:pt x="70845" y="66942"/>
                    <a:pt x="66869" y="70948"/>
                  </a:cubicBezTo>
                  <a:cubicBezTo>
                    <a:pt x="62894" y="74954"/>
                    <a:pt x="59952" y="80169"/>
                    <a:pt x="58043" y="86594"/>
                  </a:cubicBezTo>
                  <a:cubicBezTo>
                    <a:pt x="56134" y="93018"/>
                    <a:pt x="55233" y="105679"/>
                    <a:pt x="55339" y="124575"/>
                  </a:cubicBezTo>
                  <a:lnTo>
                    <a:pt x="55339" y="209835"/>
                  </a:lnTo>
                  <a:lnTo>
                    <a:pt x="0" y="230016"/>
                  </a:lnTo>
                  <a:lnTo>
                    <a:pt x="0" y="2581"/>
                  </a:lnTo>
                  <a:lnTo>
                    <a:pt x="55020" y="2581"/>
                  </a:lnTo>
                  <a:lnTo>
                    <a:pt x="55339" y="26391"/>
                  </a:lnTo>
                  <a:cubicBezTo>
                    <a:pt x="57891" y="21100"/>
                    <a:pt x="60761" y="16300"/>
                    <a:pt x="63951" y="11992"/>
                  </a:cubicBezTo>
                  <a:cubicBezTo>
                    <a:pt x="67141" y="7684"/>
                    <a:pt x="72350" y="4585"/>
                    <a:pt x="79580" y="2695"/>
                  </a:cubicBezTo>
                  <a:cubicBezTo>
                    <a:pt x="86810" y="805"/>
                    <a:pt x="94943" y="11"/>
                    <a:pt x="103980" y="314"/>
                  </a:cubicBezTo>
                  <a:cubicBezTo>
                    <a:pt x="113018" y="617"/>
                    <a:pt x="121417" y="2884"/>
                    <a:pt x="129179" y="7117"/>
                  </a:cubicBezTo>
                  <a:cubicBezTo>
                    <a:pt x="136940" y="11349"/>
                    <a:pt x="142096" y="16035"/>
                    <a:pt x="144648" y="21175"/>
                  </a:cubicBezTo>
                  <a:lnTo>
                    <a:pt x="155652" y="41130"/>
                  </a:lnTo>
                  <a:cubicBezTo>
                    <a:pt x="159586" y="31304"/>
                    <a:pt x="163281" y="23934"/>
                    <a:pt x="166736" y="19021"/>
                  </a:cubicBezTo>
                  <a:cubicBezTo>
                    <a:pt x="170191" y="14108"/>
                    <a:pt x="175268" y="9876"/>
                    <a:pt x="181966" y="6323"/>
                  </a:cubicBezTo>
                  <a:cubicBezTo>
                    <a:pt x="188664" y="2770"/>
                    <a:pt x="197010" y="692"/>
                    <a:pt x="207004" y="87"/>
                  </a:cubicBezTo>
                  <a:close/>
                </a:path>
              </a:pathLst>
            </a:custGeom>
            <a:solidFill>
              <a:schemeClr val="bg1"/>
            </a:solidFill>
            <a:ln w="25400" algn="ctr">
              <a:noFill/>
              <a:miter lim="800000"/>
            </a:ln>
            <a:effectLst/>
          </p:spPr>
          <p:txBody>
            <a:bodyPr wrap="square" lIns="91440" tIns="45720" rIns="91440" bIns="45720" numCol="1" spcCol="0" rtlCol="0" fromWordArt="0" anchor="ctr" anchorCtr="0" forceAA="0" compatLnSpc="1"/>
            <a:lstStyle/>
            <a:p>
              <a:pPr algn="ctr" fontAlgn="ctr">
                <a:lnSpc>
                  <a:spcPct val="140000"/>
                </a:lnSpc>
                <a:spcBef>
                  <a:spcPts val="0"/>
                </a:spcBef>
                <a:spcAft>
                  <a:spcPts val="0"/>
                </a:spcAft>
                <a:buClr>
                  <a:srgbClr val="FF0000"/>
                </a:buClr>
                <a:buSzPct val="70000"/>
              </a:pPr>
              <a:endParaRPr lang="zh-CN" altLang="en-US" sz="2000" dirty="0">
                <a:solidFill>
                  <a:srgbClr val="44546A"/>
                </a:solidFill>
                <a:latin typeface="Calibri"/>
                <a:ea typeface="微软雅黑" pitchFamily="34" charset="-122"/>
              </a:endParaRPr>
            </a:p>
          </p:txBody>
        </p:sp>
        <p:sp>
          <p:nvSpPr>
            <p:cNvPr id="15" name="任意多边形 14"/>
            <p:cNvSpPr/>
            <p:nvPr userDrawn="1"/>
          </p:nvSpPr>
          <p:spPr>
            <a:xfrm>
              <a:off x="3401614" y="4210526"/>
              <a:ext cx="178936" cy="228568"/>
            </a:xfrm>
            <a:custGeom>
              <a:avLst/>
              <a:gdLst>
                <a:gd name="connsiteX0" fmla="*/ 0 w 178936"/>
                <a:gd name="connsiteY0" fmla="*/ 0 h 228568"/>
                <a:gd name="connsiteX1" fmla="*/ 66503 w 178936"/>
                <a:gd name="connsiteY1" fmla="*/ 0 h 228568"/>
                <a:gd name="connsiteX2" fmla="*/ 88830 w 178936"/>
                <a:gd name="connsiteY2" fmla="*/ 52380 h 228568"/>
                <a:gd name="connsiteX3" fmla="*/ 110679 w 178936"/>
                <a:gd name="connsiteY3" fmla="*/ 454 h 228568"/>
                <a:gd name="connsiteX4" fmla="*/ 176863 w 178936"/>
                <a:gd name="connsiteY4" fmla="*/ 454 h 228568"/>
                <a:gd name="connsiteX5" fmla="*/ 124554 w 178936"/>
                <a:gd name="connsiteY5" fmla="*/ 115531 h 228568"/>
                <a:gd name="connsiteX6" fmla="*/ 178936 w 178936"/>
                <a:gd name="connsiteY6" fmla="*/ 227207 h 228568"/>
                <a:gd name="connsiteX7" fmla="*/ 107649 w 178936"/>
                <a:gd name="connsiteY7" fmla="*/ 227207 h 228568"/>
                <a:gd name="connsiteX8" fmla="*/ 88352 w 178936"/>
                <a:gd name="connsiteY8" fmla="*/ 181403 h 228568"/>
                <a:gd name="connsiteX9" fmla="*/ 68257 w 178936"/>
                <a:gd name="connsiteY9" fmla="*/ 228568 h 228568"/>
                <a:gd name="connsiteX10" fmla="*/ 6220 w 178936"/>
                <a:gd name="connsiteY10" fmla="*/ 228568 h 228568"/>
                <a:gd name="connsiteX11" fmla="*/ 51831 w 178936"/>
                <a:gd name="connsiteY11" fmla="*/ 121993 h 228568"/>
                <a:gd name="connsiteX12" fmla="*/ 0 w 178936"/>
                <a:gd name="connsiteY12" fmla="*/ 0 h 228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8936" h="228568">
                  <a:moveTo>
                    <a:pt x="0" y="0"/>
                  </a:moveTo>
                  <a:lnTo>
                    <a:pt x="66503" y="0"/>
                  </a:lnTo>
                  <a:lnTo>
                    <a:pt x="88830" y="52380"/>
                  </a:lnTo>
                  <a:lnTo>
                    <a:pt x="110679" y="454"/>
                  </a:lnTo>
                  <a:lnTo>
                    <a:pt x="176863" y="454"/>
                  </a:lnTo>
                  <a:lnTo>
                    <a:pt x="124554" y="115531"/>
                  </a:lnTo>
                  <a:lnTo>
                    <a:pt x="178936" y="227207"/>
                  </a:lnTo>
                  <a:lnTo>
                    <a:pt x="107649" y="227207"/>
                  </a:lnTo>
                  <a:lnTo>
                    <a:pt x="88352" y="181403"/>
                  </a:lnTo>
                  <a:lnTo>
                    <a:pt x="68257" y="228568"/>
                  </a:lnTo>
                  <a:lnTo>
                    <a:pt x="6220" y="228568"/>
                  </a:lnTo>
                  <a:lnTo>
                    <a:pt x="51831" y="121993"/>
                  </a:lnTo>
                  <a:lnTo>
                    <a:pt x="0" y="0"/>
                  </a:lnTo>
                  <a:close/>
                </a:path>
              </a:pathLst>
            </a:custGeom>
            <a:solidFill>
              <a:schemeClr val="bg1"/>
            </a:solidFill>
            <a:ln w="25400" algn="ctr">
              <a:noFill/>
              <a:miter lim="800000"/>
            </a:ln>
            <a:effectLst/>
          </p:spPr>
          <p:txBody>
            <a:bodyPr wrap="square" lIns="91440" tIns="45720" rIns="91440" bIns="45720" numCol="1" spcCol="0" rtlCol="0" fromWordArt="0" anchor="ctr" anchorCtr="0" forceAA="0" compatLnSpc="1"/>
            <a:lstStyle/>
            <a:p>
              <a:pPr algn="ctr" fontAlgn="ctr">
                <a:lnSpc>
                  <a:spcPct val="140000"/>
                </a:lnSpc>
                <a:spcBef>
                  <a:spcPts val="0"/>
                </a:spcBef>
                <a:spcAft>
                  <a:spcPts val="0"/>
                </a:spcAft>
                <a:buClr>
                  <a:srgbClr val="FF0000"/>
                </a:buClr>
                <a:buSzPct val="70000"/>
              </a:pPr>
              <a:endParaRPr lang="zh-CN" altLang="en-US" sz="2000" dirty="0">
                <a:solidFill>
                  <a:srgbClr val="44546A"/>
                </a:solidFill>
                <a:latin typeface="Calibri"/>
                <a:ea typeface="微软雅黑" pitchFamily="34" charset="-122"/>
              </a:endParaRPr>
            </a:p>
          </p:txBody>
        </p:sp>
      </p:grpSp>
    </p:spTree>
    <p:extLst>
      <p:ext uri="{BB962C8B-B14F-4D97-AF65-F5344CB8AC3E}">
        <p14:creationId xmlns:p14="http://schemas.microsoft.com/office/powerpoint/2010/main" val="2440099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3E89C8-C8BD-4344-819F-B0147A9CC9E9}" type="datetimeFigureOut">
              <a:rPr lang="zh-CN" altLang="en-US" smtClean="0">
                <a:solidFill>
                  <a:prstClr val="black">
                    <a:tint val="75000"/>
                  </a:prstClr>
                </a:solidFill>
              </a:rPr>
              <a:pPr/>
              <a:t>2018-4-4</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10204561-1909-406E-BEAA-D1E697EF21A9}"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6905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zh-CN" altLang="en-US" dirty="0" smtClean="0"/>
              <a:t>单击此处编辑母版标题样式</a:t>
            </a:r>
            <a:endParaRPr lang="en-US" dirty="0"/>
          </a:p>
        </p:txBody>
      </p:sp>
      <p:sp>
        <p:nvSpPr>
          <p:cNvPr id="3" name="Text Placeholder 2"/>
          <p:cNvSpPr>
            <a:spLocks noGrp="1"/>
          </p:cNvSpPr>
          <p:nvPr>
            <p:ph type="body" idx="1"/>
          </p:nvPr>
        </p:nvSpPr>
        <p:spPr>
          <a:xfrm>
            <a:off x="628650" y="1825625"/>
            <a:ext cx="7886700" cy="4351339"/>
          </a:xfrm>
          <a:prstGeom prst="rect">
            <a:avLst/>
          </a:prstGeom>
        </p:spPr>
        <p:txBody>
          <a:bodyPr vert="horz" lIns="91440" tIns="45720" rIns="91440" bIns="45720" rtlCol="0">
            <a:normAutofit/>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dirty="0"/>
          </a:p>
        </p:txBody>
      </p:sp>
      <p:sp>
        <p:nvSpPr>
          <p:cNvPr id="4" name="Date Placeholder 3"/>
          <p:cNvSpPr>
            <a:spLocks noGrp="1"/>
          </p:cNvSpPr>
          <p:nvPr>
            <p:ph type="dt" sz="half" idx="2"/>
          </p:nvPr>
        </p:nvSpPr>
        <p:spPr>
          <a:xfrm>
            <a:off x="628650" y="635638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1" fontAlgn="auto" hangingPunct="1">
              <a:spcBef>
                <a:spcPts val="0"/>
              </a:spcBef>
              <a:spcAft>
                <a:spcPts val="0"/>
              </a:spcAft>
            </a:pPr>
            <a:fld id="{228D8D8A-E80E-4B1C-8D2F-AA3AC6B2B164}" type="datetimeFigureOut">
              <a:rPr lang="zh-CN" altLang="en-US" smtClean="0">
                <a:solidFill>
                  <a:prstClr val="black">
                    <a:tint val="75000"/>
                  </a:prstClr>
                </a:solidFill>
                <a:latin typeface="Calibri"/>
                <a:ea typeface="宋体"/>
              </a:rPr>
              <a:pPr eaLnBrk="1" fontAlgn="auto" hangingPunct="1">
                <a:spcBef>
                  <a:spcPts val="0"/>
                </a:spcBef>
                <a:spcAft>
                  <a:spcPts val="0"/>
                </a:spcAft>
              </a:pPr>
              <a:t>2018-4-4</a:t>
            </a:fld>
            <a:endParaRPr lang="zh-CN" altLang="en-US">
              <a:solidFill>
                <a:prstClr val="black">
                  <a:tint val="75000"/>
                </a:prstClr>
              </a:solidFill>
              <a:latin typeface="Calibri"/>
              <a:ea typeface="宋体"/>
            </a:endParaRPr>
          </a:p>
        </p:txBody>
      </p:sp>
      <p:sp>
        <p:nvSpPr>
          <p:cNvPr id="5" name="Footer Placeholder 4"/>
          <p:cNvSpPr>
            <a:spLocks noGrp="1"/>
          </p:cNvSpPr>
          <p:nvPr>
            <p:ph type="ftr" sz="quarter" idx="3"/>
          </p:nvPr>
        </p:nvSpPr>
        <p:spPr>
          <a:xfrm>
            <a:off x="3028950" y="6356388"/>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1" fontAlgn="auto" hangingPunct="1">
              <a:spcBef>
                <a:spcPts val="0"/>
              </a:spcBef>
              <a:spcAft>
                <a:spcPts val="0"/>
              </a:spcAft>
            </a:pPr>
            <a:endParaRPr lang="zh-CN" altLang="en-US">
              <a:solidFill>
                <a:prstClr val="black">
                  <a:tint val="75000"/>
                </a:prstClr>
              </a:solidFill>
              <a:latin typeface="Calibri"/>
              <a:ea typeface="宋体"/>
            </a:endParaRPr>
          </a:p>
        </p:txBody>
      </p:sp>
      <p:sp>
        <p:nvSpPr>
          <p:cNvPr id="6" name="Slide Number Placeholder 5"/>
          <p:cNvSpPr>
            <a:spLocks noGrp="1"/>
          </p:cNvSpPr>
          <p:nvPr>
            <p:ph type="sldNum" sz="quarter" idx="4"/>
          </p:nvPr>
        </p:nvSpPr>
        <p:spPr>
          <a:xfrm>
            <a:off x="6457950" y="6356388"/>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1" fontAlgn="auto" hangingPunct="1">
              <a:spcBef>
                <a:spcPts val="0"/>
              </a:spcBef>
              <a:spcAft>
                <a:spcPts val="0"/>
              </a:spcAft>
            </a:pPr>
            <a:fld id="{28A1572F-18C2-4580-BD03-28A9E6FCEDFC}" type="slidenum">
              <a:rPr lang="zh-CN" altLang="en-US" smtClean="0">
                <a:solidFill>
                  <a:prstClr val="black">
                    <a:tint val="75000"/>
                  </a:prstClr>
                </a:solidFill>
                <a:latin typeface="Calibri"/>
                <a:ea typeface="宋体"/>
              </a:rPr>
              <a:pPr eaLnBrk="1" fontAlgn="auto" hangingPunct="1">
                <a:spcBef>
                  <a:spcPts val="0"/>
                </a:spcBef>
                <a:spcAft>
                  <a:spcPts val="0"/>
                </a:spcAft>
              </a:pPr>
              <a:t>‹#›</a:t>
            </a:fld>
            <a:endParaRPr lang="zh-CN" altLang="en-US">
              <a:solidFill>
                <a:prstClr val="black">
                  <a:tint val="75000"/>
                </a:prstClr>
              </a:solidFill>
              <a:latin typeface="Calibri"/>
              <a:ea typeface="宋体"/>
            </a:endParaRPr>
          </a:p>
        </p:txBody>
      </p:sp>
    </p:spTree>
    <p:extLst>
      <p:ext uri="{BB962C8B-B14F-4D97-AF65-F5344CB8AC3E}">
        <p14:creationId xmlns:p14="http://schemas.microsoft.com/office/powerpoint/2010/main" val="4027431815"/>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2" r:id="rId3"/>
    <p:sldLayoutId id="2147483743" r:id="rId4"/>
    <p:sldLayoutId id="2147483744" r:id="rId5"/>
    <p:sldLayoutId id="2147483745" r:id="rId6"/>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2348880"/>
            <a:ext cx="9144000" cy="707886"/>
          </a:xfrm>
          <a:prstGeom prst="rect">
            <a:avLst/>
          </a:prstGeom>
          <a:effectLst>
            <a:outerShdw blurRad="50800" dist="38100" dir="2700000" algn="tl" rotWithShape="0">
              <a:prstClr val="black">
                <a:alpha val="40000"/>
              </a:prstClr>
            </a:outerShdw>
          </a:effectLst>
        </p:spPr>
        <p:txBody>
          <a:bodyPr wrap="square">
            <a:spAutoFit/>
          </a:bodyPr>
          <a:lstStyle/>
          <a:p>
            <a:pPr algn="ctr"/>
            <a:r>
              <a:rPr lang="en-US" altLang="zh-CN" sz="4000" b="1" dirty="0">
                <a:solidFill>
                  <a:srgbClr val="C00000"/>
                </a:solidFill>
                <a:latin typeface="华文中宋" panose="02010600040101010101" pitchFamily="2" charset="-122"/>
                <a:ea typeface="华文中宋" panose="02010600040101010101" pitchFamily="2" charset="-122"/>
              </a:rPr>
              <a:t>《</a:t>
            </a:r>
            <a:r>
              <a:rPr lang="zh-CN" altLang="en-US" sz="4000" b="1" dirty="0">
                <a:solidFill>
                  <a:srgbClr val="C00000"/>
                </a:solidFill>
                <a:latin typeface="华文中宋" panose="02010600040101010101" pitchFamily="2" charset="-122"/>
                <a:ea typeface="华文中宋" panose="02010600040101010101" pitchFamily="2" charset="-122"/>
              </a:rPr>
              <a:t>中华人民共和国宪法修正案</a:t>
            </a:r>
            <a:r>
              <a:rPr lang="en-US" altLang="zh-CN" sz="4000" b="1" dirty="0">
                <a:solidFill>
                  <a:srgbClr val="C00000"/>
                </a:solidFill>
                <a:latin typeface="华文中宋" panose="02010600040101010101" pitchFamily="2" charset="-122"/>
                <a:ea typeface="华文中宋" panose="02010600040101010101" pitchFamily="2" charset="-122"/>
              </a:rPr>
              <a:t>》</a:t>
            </a:r>
            <a:endParaRPr lang="zh-CN" altLang="en-US" sz="4000" b="1" dirty="0">
              <a:solidFill>
                <a:srgbClr val="C00000"/>
              </a:solidFill>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3778241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文本框 17"/>
          <p:cNvSpPr txBox="1"/>
          <p:nvPr/>
        </p:nvSpPr>
        <p:spPr>
          <a:xfrm>
            <a:off x="0" y="479705"/>
            <a:ext cx="9144000" cy="492438"/>
          </a:xfrm>
          <a:prstGeom prst="rect">
            <a:avLst/>
          </a:prstGeom>
          <a:noFill/>
        </p:spPr>
        <p:txBody>
          <a:bodyPr wrap="square" lIns="121917" tIns="60958" rIns="121917" bIns="60958" rtlCol="0">
            <a:spAutoFit/>
          </a:bodyPr>
          <a:lstStyle/>
          <a:p>
            <a:pPr algn="ctr" defTabSz="1218565" eaLnBrk="1" fontAlgn="auto" hangingPunct="1">
              <a:spcBef>
                <a:spcPts val="0"/>
              </a:spcBef>
              <a:spcAft>
                <a:spcPts val="0"/>
              </a:spcAft>
            </a:pPr>
            <a:r>
              <a:rPr lang="zh-CN" altLang="en-US" sz="2400" b="1" dirty="0">
                <a:solidFill>
                  <a:srgbClr val="C00000"/>
                </a:solidFill>
                <a:latin typeface="Arial"/>
                <a:ea typeface="微软雅黑"/>
              </a:rPr>
              <a:t>充实完善爱国统一战线和民族关系的</a:t>
            </a:r>
            <a:r>
              <a:rPr lang="zh-CN" altLang="en-US" sz="2400" b="1" dirty="0" smtClean="0">
                <a:solidFill>
                  <a:srgbClr val="C00000"/>
                </a:solidFill>
                <a:latin typeface="Arial"/>
                <a:ea typeface="微软雅黑"/>
              </a:rPr>
              <a:t>内容的意义</a:t>
            </a:r>
            <a:endParaRPr lang="zh-CN" altLang="en-US" sz="2400" b="1" dirty="0">
              <a:solidFill>
                <a:srgbClr val="C00000"/>
              </a:solidFill>
              <a:latin typeface="微软雅黑"/>
              <a:ea typeface="微软雅黑"/>
              <a:cs typeface="Times New Roman" pitchFamily="18" charset="0"/>
            </a:endParaRPr>
          </a:p>
        </p:txBody>
      </p:sp>
      <p:sp>
        <p:nvSpPr>
          <p:cNvPr id="2" name="矩形 1"/>
          <p:cNvSpPr/>
          <p:nvPr/>
        </p:nvSpPr>
        <p:spPr>
          <a:xfrm>
            <a:off x="683568" y="1412776"/>
            <a:ext cx="7632848" cy="2657138"/>
          </a:xfrm>
          <a:prstGeom prst="rect">
            <a:avLst/>
          </a:prstGeom>
        </p:spPr>
        <p:txBody>
          <a:bodyPr wrap="square">
            <a:spAutoFit/>
          </a:bodyPr>
          <a:lstStyle/>
          <a:p>
            <a:pPr indent="457200">
              <a:lnSpc>
                <a:spcPts val="4000"/>
              </a:lnSpc>
            </a:pPr>
            <a:r>
              <a:rPr lang="zh-CN" altLang="en-US" dirty="0">
                <a:latin typeface="华文中宋" panose="02010600040101010101" pitchFamily="2" charset="-122"/>
                <a:ea typeface="华文中宋" panose="02010600040101010101" pitchFamily="2" charset="-122"/>
              </a:rPr>
              <a:t>实现中华民族伟大复兴的中国梦，已经成为团结海内外中华儿女的最大公约数。实现中国梦，需要凝聚各方面的力量共同奋斗。只有把全体社会主义劳动者、社会主义事业的建设者、拥护社会主义的爱国者、拥护祖国统一和致力于中华民族伟大复兴的爱国者都团结起来、凝聚起来，实现中国梦才能获得强大持久广泛的力量支持。</a:t>
            </a:r>
          </a:p>
        </p:txBody>
      </p:sp>
    </p:spTree>
    <p:extLst>
      <p:ext uri="{BB962C8B-B14F-4D97-AF65-F5344CB8AC3E}">
        <p14:creationId xmlns:p14="http://schemas.microsoft.com/office/powerpoint/2010/main" val="6803928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文本框 17"/>
          <p:cNvSpPr txBox="1"/>
          <p:nvPr/>
        </p:nvSpPr>
        <p:spPr>
          <a:xfrm>
            <a:off x="0" y="476672"/>
            <a:ext cx="9144000" cy="492438"/>
          </a:xfrm>
          <a:prstGeom prst="rect">
            <a:avLst/>
          </a:prstGeom>
          <a:noFill/>
        </p:spPr>
        <p:txBody>
          <a:bodyPr wrap="square" lIns="121917" tIns="60958" rIns="121917" bIns="60958" rtlCol="0">
            <a:spAutoFit/>
          </a:bodyPr>
          <a:lstStyle/>
          <a:p>
            <a:pPr algn="ctr" defTabSz="1218565" eaLnBrk="1" fontAlgn="auto" hangingPunct="1">
              <a:spcBef>
                <a:spcPts val="0"/>
              </a:spcBef>
              <a:spcAft>
                <a:spcPts val="0"/>
              </a:spcAft>
            </a:pPr>
            <a:r>
              <a:rPr lang="zh-CN" altLang="en-US" sz="2400" b="1" dirty="0">
                <a:solidFill>
                  <a:srgbClr val="C00000"/>
                </a:solidFill>
                <a:latin typeface="Arial"/>
                <a:ea typeface="微软雅黑"/>
              </a:rPr>
              <a:t>序言第十一</a:t>
            </a:r>
            <a:r>
              <a:rPr lang="zh-CN" altLang="en-US" sz="2400" b="1" dirty="0" smtClean="0">
                <a:solidFill>
                  <a:srgbClr val="C00000"/>
                </a:solidFill>
                <a:latin typeface="Arial"/>
                <a:ea typeface="微软雅黑"/>
              </a:rPr>
              <a:t>自然段</a:t>
            </a:r>
            <a:r>
              <a:rPr lang="zh-CN" altLang="en-US" sz="2400" b="1" dirty="0">
                <a:solidFill>
                  <a:srgbClr val="0067AC"/>
                </a:solidFill>
                <a:latin typeface="Arial"/>
                <a:ea typeface="微软雅黑"/>
              </a:rPr>
              <a:t>（修改前后对比</a:t>
            </a:r>
            <a:r>
              <a:rPr lang="zh-CN" altLang="en-US" sz="2400" b="1" dirty="0" smtClean="0">
                <a:solidFill>
                  <a:srgbClr val="0067AC"/>
                </a:solidFill>
                <a:latin typeface="Arial"/>
                <a:ea typeface="微软雅黑"/>
              </a:rPr>
              <a:t>）</a:t>
            </a:r>
            <a:endParaRPr lang="zh-CN" altLang="en-US" sz="2400" b="1" dirty="0">
              <a:solidFill>
                <a:srgbClr val="0067AC"/>
              </a:solidFill>
              <a:latin typeface="微软雅黑"/>
              <a:ea typeface="微软雅黑"/>
              <a:cs typeface="Times New Roman" pitchFamily="18" charset="0"/>
            </a:endParaRPr>
          </a:p>
        </p:txBody>
      </p:sp>
      <p:sp>
        <p:nvSpPr>
          <p:cNvPr id="32" name="下箭头 31"/>
          <p:cNvSpPr/>
          <p:nvPr/>
        </p:nvSpPr>
        <p:spPr>
          <a:xfrm rot="16200000">
            <a:off x="4321556" y="3075211"/>
            <a:ext cx="388655" cy="417537"/>
          </a:xfrm>
          <a:prstGeom prst="downArrow">
            <a:avLst/>
          </a:prstGeom>
          <a:solidFill>
            <a:schemeClr val="bg1">
              <a:lumMod val="50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smtClean="0">
              <a:ln>
                <a:noFill/>
              </a:ln>
              <a:solidFill>
                <a:prstClr val="white"/>
              </a:solidFill>
              <a:effectLst/>
              <a:uLnTx/>
              <a:uFillTx/>
              <a:latin typeface="Arial"/>
              <a:ea typeface="微软雅黑"/>
              <a:cs typeface="+mn-cs"/>
            </a:endParaRPr>
          </a:p>
        </p:txBody>
      </p:sp>
      <p:sp>
        <p:nvSpPr>
          <p:cNvPr id="33" name="TextBox 32"/>
          <p:cNvSpPr txBox="1"/>
          <p:nvPr/>
        </p:nvSpPr>
        <p:spPr bwMode="auto">
          <a:xfrm>
            <a:off x="395536" y="1915016"/>
            <a:ext cx="3729652" cy="2737929"/>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zh-CN" sz="1600" dirty="0">
                <a:solidFill>
                  <a:srgbClr val="000000"/>
                </a:solidFill>
                <a:latin typeface="华文中宋" panose="02010600040101010101" pitchFamily="2" charset="-122"/>
                <a:ea typeface="华文中宋" panose="02010600040101010101" pitchFamily="2" charset="-122"/>
                <a:cs typeface="宋体" pitchFamily="2" charset="-122"/>
              </a:rPr>
              <a:t>中华人民共和国是全国各族人民共同缔造的统一的多民族国家。平等、团结、互助的社会主义民族关系已经确立，并将继续加强。在维护民族团结的斗争中，要反对大民族主义，主要是大汉族主义，也要反对地方民族主义。国家尽一切努力，促进全国各民族的共同繁荣。</a:t>
            </a:r>
            <a:endParaRPr lang="en-US" altLang="zh-CN" sz="1600" dirty="0">
              <a:solidFill>
                <a:srgbClr val="000000"/>
              </a:solidFill>
              <a:latin typeface="华文中宋" panose="02010600040101010101" pitchFamily="2" charset="-122"/>
              <a:ea typeface="华文中宋" panose="02010600040101010101" pitchFamily="2" charset="-122"/>
              <a:cs typeface="宋体" charset="-122"/>
            </a:endParaRPr>
          </a:p>
        </p:txBody>
      </p:sp>
      <p:sp>
        <p:nvSpPr>
          <p:cNvPr id="34" name="TextBox 33"/>
          <p:cNvSpPr txBox="1"/>
          <p:nvPr/>
        </p:nvSpPr>
        <p:spPr bwMode="auto">
          <a:xfrm>
            <a:off x="4860032" y="1915016"/>
            <a:ext cx="3960440" cy="2785378"/>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zh-CN" sz="1600" dirty="0">
                <a:solidFill>
                  <a:srgbClr val="000000"/>
                </a:solidFill>
                <a:latin typeface="华文中宋" panose="02010600040101010101" pitchFamily="2" charset="-122"/>
                <a:ea typeface="华文中宋" panose="02010600040101010101" pitchFamily="2" charset="-122"/>
                <a:cs typeface="宋体" pitchFamily="2" charset="-122"/>
              </a:rPr>
              <a:t>中华人民共和国是全国各族人民共同缔造的统一的多民族国家。</a:t>
            </a:r>
            <a:r>
              <a:rPr lang="zh-CN" altLang="zh-CN" sz="1600" b="1" dirty="0">
                <a:solidFill>
                  <a:srgbClr val="000000"/>
                </a:solidFill>
                <a:latin typeface="华文中宋" panose="02010600040101010101" pitchFamily="2" charset="-122"/>
                <a:ea typeface="华文中宋" panose="02010600040101010101" pitchFamily="2" charset="-122"/>
                <a:cs typeface="宋体" pitchFamily="2" charset="-122"/>
              </a:rPr>
              <a:t>平等团结互助</a:t>
            </a:r>
            <a:r>
              <a:rPr lang="zh-CN" altLang="zh-CN" b="1" dirty="0">
                <a:solidFill>
                  <a:srgbClr val="C00000"/>
                </a:solidFill>
                <a:latin typeface="华文中宋" panose="02010600040101010101" pitchFamily="2" charset="-122"/>
                <a:ea typeface="华文中宋" panose="02010600040101010101" pitchFamily="2" charset="-122"/>
                <a:cs typeface="宋体" pitchFamily="2" charset="-122"/>
              </a:rPr>
              <a:t>和谐</a:t>
            </a:r>
            <a:r>
              <a:rPr lang="zh-CN" altLang="zh-CN" sz="1600" b="1" dirty="0">
                <a:solidFill>
                  <a:srgbClr val="000000"/>
                </a:solidFill>
                <a:latin typeface="华文中宋" panose="02010600040101010101" pitchFamily="2" charset="-122"/>
                <a:ea typeface="华文中宋" panose="02010600040101010101" pitchFamily="2" charset="-122"/>
                <a:cs typeface="宋体" pitchFamily="2" charset="-122"/>
              </a:rPr>
              <a:t>的社会主义民族关系已经确立，并将继续加强。</a:t>
            </a:r>
            <a:r>
              <a:rPr lang="zh-CN" altLang="zh-CN" sz="1600" dirty="0">
                <a:solidFill>
                  <a:srgbClr val="000000"/>
                </a:solidFill>
                <a:latin typeface="华文中宋" panose="02010600040101010101" pitchFamily="2" charset="-122"/>
                <a:ea typeface="华文中宋" panose="02010600040101010101" pitchFamily="2" charset="-122"/>
                <a:cs typeface="宋体" pitchFamily="2" charset="-122"/>
              </a:rPr>
              <a:t>在维护民族团结的斗争中，要反对大民族主义，主要是大汉族主义，也要反对地方民族主义。国家尽一切努力，促进全国各民族的共同繁荣。</a:t>
            </a:r>
            <a:endParaRPr lang="zh-CN" altLang="zh-CN" sz="3600" dirty="0">
              <a:latin typeface="华文中宋" panose="02010600040101010101" pitchFamily="2" charset="-122"/>
              <a:ea typeface="华文中宋" panose="02010600040101010101" pitchFamily="2" charset="-122"/>
              <a:cs typeface="宋体" charset="-122"/>
            </a:endParaRPr>
          </a:p>
        </p:txBody>
      </p:sp>
    </p:spTree>
    <p:extLst>
      <p:ext uri="{BB962C8B-B14F-4D97-AF65-F5344CB8AC3E}">
        <p14:creationId xmlns:p14="http://schemas.microsoft.com/office/powerpoint/2010/main" val="2787633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17"/>
          <p:cNvSpPr txBox="1"/>
          <p:nvPr/>
        </p:nvSpPr>
        <p:spPr>
          <a:xfrm>
            <a:off x="0" y="453373"/>
            <a:ext cx="9144000" cy="492438"/>
          </a:xfrm>
          <a:prstGeom prst="rect">
            <a:avLst/>
          </a:prstGeom>
          <a:noFill/>
        </p:spPr>
        <p:txBody>
          <a:bodyPr wrap="square" lIns="121917" tIns="60958" rIns="121917" bIns="60958" rtlCol="0">
            <a:spAutoFit/>
          </a:bodyPr>
          <a:lstStyle/>
          <a:p>
            <a:pPr algn="ctr" defTabSz="1218565" eaLnBrk="1" fontAlgn="auto" hangingPunct="1">
              <a:spcBef>
                <a:spcPts val="0"/>
              </a:spcBef>
              <a:spcAft>
                <a:spcPts val="0"/>
              </a:spcAft>
            </a:pPr>
            <a:r>
              <a:rPr lang="zh-CN" altLang="en-US" sz="2400" b="1" dirty="0">
                <a:solidFill>
                  <a:srgbClr val="C00000"/>
                </a:solidFill>
                <a:latin typeface="Arial"/>
                <a:ea typeface="微软雅黑"/>
              </a:rPr>
              <a:t>序言</a:t>
            </a:r>
            <a:r>
              <a:rPr lang="zh-CN" altLang="en-US" sz="2400" b="1" dirty="0" smtClean="0">
                <a:solidFill>
                  <a:srgbClr val="C00000"/>
                </a:solidFill>
                <a:latin typeface="Arial"/>
                <a:ea typeface="微软雅黑"/>
              </a:rPr>
              <a:t>第十二自然段</a:t>
            </a:r>
            <a:r>
              <a:rPr lang="zh-CN" altLang="en-US" sz="2400" b="1" dirty="0">
                <a:solidFill>
                  <a:srgbClr val="0067AC"/>
                </a:solidFill>
                <a:latin typeface="Arial"/>
                <a:ea typeface="微软雅黑"/>
              </a:rPr>
              <a:t>（修改前后对比</a:t>
            </a:r>
            <a:r>
              <a:rPr lang="zh-CN" altLang="en-US" sz="2400" b="1" dirty="0" smtClean="0">
                <a:solidFill>
                  <a:srgbClr val="0067AC"/>
                </a:solidFill>
                <a:latin typeface="Arial"/>
                <a:ea typeface="微软雅黑"/>
              </a:rPr>
              <a:t>）</a:t>
            </a:r>
            <a:endParaRPr lang="zh-CN" altLang="en-US" sz="2400" b="1" dirty="0">
              <a:solidFill>
                <a:srgbClr val="0067AC"/>
              </a:solidFill>
              <a:latin typeface="微软雅黑"/>
              <a:ea typeface="微软雅黑"/>
              <a:cs typeface="Times New Roman" pitchFamily="18" charset="0"/>
            </a:endParaRPr>
          </a:p>
        </p:txBody>
      </p:sp>
      <p:sp>
        <p:nvSpPr>
          <p:cNvPr id="7" name="下箭头 6"/>
          <p:cNvSpPr/>
          <p:nvPr/>
        </p:nvSpPr>
        <p:spPr>
          <a:xfrm rot="16200000">
            <a:off x="4092704" y="3474906"/>
            <a:ext cx="388655" cy="417537"/>
          </a:xfrm>
          <a:prstGeom prst="downArrow">
            <a:avLst/>
          </a:prstGeom>
          <a:solidFill>
            <a:schemeClr val="bg1">
              <a:lumMod val="50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smtClean="0">
              <a:ln>
                <a:noFill/>
              </a:ln>
              <a:solidFill>
                <a:prstClr val="white"/>
              </a:solidFill>
              <a:effectLst/>
              <a:uLnTx/>
              <a:uFillTx/>
              <a:latin typeface="Arial"/>
              <a:ea typeface="微软雅黑"/>
              <a:cs typeface="+mn-cs"/>
            </a:endParaRPr>
          </a:p>
        </p:txBody>
      </p:sp>
      <p:sp>
        <p:nvSpPr>
          <p:cNvPr id="8" name="TextBox 7"/>
          <p:cNvSpPr txBox="1"/>
          <p:nvPr/>
        </p:nvSpPr>
        <p:spPr bwMode="auto">
          <a:xfrm>
            <a:off x="539552" y="1393305"/>
            <a:ext cx="3378249" cy="4580741"/>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2500"/>
              </a:lnSpc>
            </a:pP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中国革命和建设的成就是同世界人民的支持分不开的。中国的前途是同世界的前途紧密地联系在一起的。中国坚持独立自主的对外政策，坚持互相尊重主权和领土完整、互不侵犯、互不干涉内政、平等互利、和平共处的五项原则，发展同各国的外交关系和经济、文化的交流；坚持反对帝国主义、霸权主义、殖民主义，加强同世界各国人民的团结，支持被压迫民族和发展中国家争取和维护民族独立、发展民族经济的正义斗争，为维护世界和平和促进人类进步事业而努力。</a:t>
            </a:r>
          </a:p>
        </p:txBody>
      </p:sp>
      <p:sp>
        <p:nvSpPr>
          <p:cNvPr id="9" name="TextBox 8"/>
          <p:cNvSpPr txBox="1"/>
          <p:nvPr/>
        </p:nvSpPr>
        <p:spPr bwMode="auto">
          <a:xfrm>
            <a:off x="4652645" y="1393305"/>
            <a:ext cx="3960440" cy="4547527"/>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2500"/>
              </a:lnSpc>
            </a:pPr>
            <a:r>
              <a:rPr lang="zh-CN" altLang="en-US" sz="1600" b="1" dirty="0">
                <a:solidFill>
                  <a:srgbClr val="000000"/>
                </a:solidFill>
                <a:latin typeface="华文中宋" panose="02010600040101010101" pitchFamily="2" charset="-122"/>
                <a:ea typeface="华文中宋" panose="02010600040101010101" pitchFamily="2" charset="-122"/>
                <a:cs typeface="宋体" pitchFamily="2" charset="-122"/>
              </a:rPr>
              <a:t>中国革命、建设、</a:t>
            </a: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改革</a:t>
            </a:r>
            <a:r>
              <a:rPr lang="zh-CN" altLang="en-US" sz="1600" b="1" dirty="0">
                <a:solidFill>
                  <a:srgbClr val="000000"/>
                </a:solidFill>
                <a:latin typeface="华文中宋" panose="02010600040101010101" pitchFamily="2" charset="-122"/>
                <a:ea typeface="华文中宋" panose="02010600040101010101" pitchFamily="2" charset="-122"/>
                <a:cs typeface="宋体" pitchFamily="2" charset="-122"/>
              </a:rPr>
              <a:t>的成就是同世界人民的支持分不开的。</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中国的前途是同世界的前途紧密地联系在一起的。</a:t>
            </a:r>
            <a:r>
              <a:rPr lang="zh-CN" altLang="en-US" sz="1600" b="1" dirty="0">
                <a:solidFill>
                  <a:srgbClr val="000000"/>
                </a:solidFill>
                <a:latin typeface="华文中宋" panose="02010600040101010101" pitchFamily="2" charset="-122"/>
                <a:ea typeface="华文中宋" panose="02010600040101010101" pitchFamily="2" charset="-122"/>
                <a:cs typeface="宋体" pitchFamily="2" charset="-122"/>
              </a:rPr>
              <a:t>中国坚持独立自主的对外政策，坚持互相尊重主权和领土完整、互不侵犯、互不干涉内政、平等互利、和平共处的五项原则，</a:t>
            </a: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坚持和平发展道路，坚持互利共赢开放战略，</a:t>
            </a:r>
            <a:r>
              <a:rPr lang="zh-CN" altLang="en-US" sz="1600" b="1" dirty="0">
                <a:solidFill>
                  <a:srgbClr val="000000"/>
                </a:solidFill>
                <a:latin typeface="华文中宋" panose="02010600040101010101" pitchFamily="2" charset="-122"/>
                <a:ea typeface="华文中宋" panose="02010600040101010101" pitchFamily="2" charset="-122"/>
                <a:cs typeface="宋体" pitchFamily="2" charset="-122"/>
              </a:rPr>
              <a:t>发展同各国的外交关系和经济、文化交流，</a:t>
            </a: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推动构建人类命运共同体</a:t>
            </a:r>
            <a:r>
              <a:rPr lang="zh-CN" altLang="en-US" sz="1600" b="1" dirty="0">
                <a:solidFill>
                  <a:srgbClr val="000000"/>
                </a:solidFill>
                <a:latin typeface="华文中宋" panose="02010600040101010101" pitchFamily="2" charset="-122"/>
                <a:ea typeface="华文中宋" panose="02010600040101010101" pitchFamily="2" charset="-122"/>
                <a:cs typeface="宋体" pitchFamily="2" charset="-122"/>
              </a:rPr>
              <a:t>；</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坚持反对帝国主义、霸权主义、殖民主义，加强同世界各国人民的团结，支持被压迫民族和发展中国家争取和维护民族独立、发展民族经济的正义斗争，为维护世界和平和促进人类进步事业而努力。</a:t>
            </a:r>
          </a:p>
        </p:txBody>
      </p:sp>
    </p:spTree>
    <p:extLst>
      <p:ext uri="{BB962C8B-B14F-4D97-AF65-F5344CB8AC3E}">
        <p14:creationId xmlns:p14="http://schemas.microsoft.com/office/powerpoint/2010/main" val="5764340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17"/>
          <p:cNvSpPr txBox="1"/>
          <p:nvPr/>
        </p:nvSpPr>
        <p:spPr>
          <a:xfrm>
            <a:off x="0" y="453373"/>
            <a:ext cx="9144000" cy="492438"/>
          </a:xfrm>
          <a:prstGeom prst="rect">
            <a:avLst/>
          </a:prstGeom>
          <a:noFill/>
        </p:spPr>
        <p:txBody>
          <a:bodyPr wrap="square" lIns="121917" tIns="60958" rIns="121917" bIns="60958" rtlCol="0">
            <a:spAutoFit/>
          </a:bodyPr>
          <a:lstStyle/>
          <a:p>
            <a:pPr algn="ctr" defTabSz="1218565" eaLnBrk="1" fontAlgn="auto" hangingPunct="1">
              <a:spcBef>
                <a:spcPts val="0"/>
              </a:spcBef>
              <a:spcAft>
                <a:spcPts val="0"/>
              </a:spcAft>
            </a:pPr>
            <a:r>
              <a:rPr lang="zh-CN" altLang="en-US" sz="2400" b="1" dirty="0">
                <a:solidFill>
                  <a:srgbClr val="C00000"/>
                </a:solidFill>
                <a:latin typeface="Arial"/>
                <a:ea typeface="微软雅黑"/>
              </a:rPr>
              <a:t>充实和平外交政策</a:t>
            </a:r>
            <a:r>
              <a:rPr lang="zh-CN" altLang="en-US" sz="2400" b="1" dirty="0" smtClean="0">
                <a:solidFill>
                  <a:srgbClr val="C00000"/>
                </a:solidFill>
                <a:latin typeface="Arial"/>
                <a:ea typeface="微软雅黑"/>
              </a:rPr>
              <a:t>方面内容的意义</a:t>
            </a:r>
            <a:endParaRPr lang="zh-CN" altLang="en-US" sz="2400" b="1" dirty="0">
              <a:solidFill>
                <a:srgbClr val="C00000"/>
              </a:solidFill>
              <a:latin typeface="Arial"/>
              <a:ea typeface="微软雅黑"/>
            </a:endParaRPr>
          </a:p>
        </p:txBody>
      </p:sp>
      <p:sp>
        <p:nvSpPr>
          <p:cNvPr id="2" name="矩形 1"/>
          <p:cNvSpPr/>
          <p:nvPr/>
        </p:nvSpPr>
        <p:spPr>
          <a:xfrm>
            <a:off x="611560" y="1287225"/>
            <a:ext cx="7920880" cy="4401205"/>
          </a:xfrm>
          <a:prstGeom prst="rect">
            <a:avLst/>
          </a:prstGeom>
        </p:spPr>
        <p:txBody>
          <a:bodyPr wrap="square">
            <a:spAutoFit/>
          </a:bodyPr>
          <a:lstStyle/>
          <a:p>
            <a:pPr indent="457200">
              <a:lnSpc>
                <a:spcPts val="2800"/>
              </a:lnSpc>
            </a:pPr>
            <a:r>
              <a:rPr lang="en-US" altLang="zh-CN" dirty="0">
                <a:latin typeface="华文中宋" panose="02010600040101010101" pitchFamily="2" charset="-122"/>
                <a:ea typeface="华文中宋" panose="02010600040101010101" pitchFamily="2" charset="-122"/>
              </a:rPr>
              <a:t>2017</a:t>
            </a:r>
            <a:r>
              <a:rPr lang="zh-CN" altLang="en-US" dirty="0">
                <a:latin typeface="华文中宋" panose="02010600040101010101" pitchFamily="2" charset="-122"/>
                <a:ea typeface="华文中宋" panose="02010600040101010101" pitchFamily="2" charset="-122"/>
              </a:rPr>
              <a:t>年</a:t>
            </a:r>
            <a:r>
              <a:rPr lang="en-US" altLang="zh-CN" dirty="0">
                <a:latin typeface="华文中宋" panose="02010600040101010101" pitchFamily="2" charset="-122"/>
                <a:ea typeface="华文中宋" panose="02010600040101010101" pitchFamily="2" charset="-122"/>
              </a:rPr>
              <a:t>1</a:t>
            </a:r>
            <a:r>
              <a:rPr lang="zh-CN" altLang="en-US" dirty="0">
                <a:latin typeface="华文中宋" panose="02010600040101010101" pitchFamily="2" charset="-122"/>
                <a:ea typeface="华文中宋" panose="02010600040101010101" pitchFamily="2" charset="-122"/>
              </a:rPr>
              <a:t>月，</a:t>
            </a:r>
            <a:r>
              <a:rPr lang="zh-CN" altLang="en-US" dirty="0" smtClean="0">
                <a:latin typeface="华文中宋" panose="02010600040101010101" pitchFamily="2" charset="-122"/>
                <a:ea typeface="华文中宋" panose="02010600040101010101" pitchFamily="2" charset="-122"/>
              </a:rPr>
              <a:t>习近平在瑞士发表了</a:t>
            </a:r>
            <a:r>
              <a:rPr lang="en-US" altLang="zh-CN" dirty="0" smtClean="0">
                <a:latin typeface="华文中宋" panose="02010600040101010101" pitchFamily="2" charset="-122"/>
                <a:ea typeface="华文中宋" panose="02010600040101010101" pitchFamily="2" charset="-122"/>
              </a:rPr>
              <a:t>《</a:t>
            </a:r>
            <a:r>
              <a:rPr lang="zh-CN" altLang="en-US" dirty="0">
                <a:latin typeface="华文中宋" panose="02010600040101010101" pitchFamily="2" charset="-122"/>
                <a:ea typeface="华文中宋" panose="02010600040101010101" pitchFamily="2" charset="-122"/>
              </a:rPr>
              <a:t>共同构建人类命运共同体</a:t>
            </a:r>
            <a:r>
              <a:rPr lang="en-US" altLang="zh-CN" dirty="0" smtClean="0">
                <a:latin typeface="华文中宋" panose="02010600040101010101" pitchFamily="2" charset="-122"/>
                <a:ea typeface="华文中宋" panose="02010600040101010101" pitchFamily="2" charset="-122"/>
              </a:rPr>
              <a:t>》</a:t>
            </a:r>
            <a:r>
              <a:rPr lang="zh-CN" altLang="en-US" dirty="0" smtClean="0">
                <a:latin typeface="华文中宋" panose="02010600040101010101" pitchFamily="2" charset="-122"/>
                <a:ea typeface="华文中宋" panose="02010600040101010101" pitchFamily="2" charset="-122"/>
              </a:rPr>
              <a:t>演讲</a:t>
            </a:r>
            <a:r>
              <a:rPr lang="zh-CN" altLang="en-US" dirty="0">
                <a:latin typeface="华文中宋" panose="02010600040101010101" pitchFamily="2" charset="-122"/>
                <a:ea typeface="华文中宋" panose="02010600040101010101" pitchFamily="2" charset="-122"/>
              </a:rPr>
              <a:t>，</a:t>
            </a:r>
            <a:r>
              <a:rPr lang="zh-CN" altLang="en-US" dirty="0" smtClean="0">
                <a:latin typeface="华文中宋" panose="02010600040101010101" pitchFamily="2" charset="-122"/>
                <a:ea typeface="华文中宋" panose="02010600040101010101" pitchFamily="2" charset="-122"/>
              </a:rPr>
              <a:t>站</a:t>
            </a:r>
            <a:r>
              <a:rPr lang="zh-CN" altLang="en-US" dirty="0">
                <a:latin typeface="华文中宋" panose="02010600040101010101" pitchFamily="2" charset="-122"/>
                <a:ea typeface="华文中宋" panose="02010600040101010101" pitchFamily="2" charset="-122"/>
              </a:rPr>
              <a:t>在人类历史发展进程的高度，以大国领袖的责任担当，以“以天下为己任”的情怀，深刻、全面、系统阐述人类命运共同体</a:t>
            </a:r>
            <a:r>
              <a:rPr lang="zh-CN" altLang="en-US" dirty="0" smtClean="0">
                <a:latin typeface="华文中宋" panose="02010600040101010101" pitchFamily="2" charset="-122"/>
                <a:ea typeface="华文中宋" panose="02010600040101010101" pitchFamily="2" charset="-122"/>
              </a:rPr>
              <a:t>理念，从</a:t>
            </a:r>
            <a:r>
              <a:rPr lang="zh-CN" altLang="en-US" dirty="0">
                <a:latin typeface="华文中宋" panose="02010600040101010101" pitchFamily="2" charset="-122"/>
                <a:ea typeface="华文中宋" panose="02010600040101010101" pitchFamily="2" charset="-122"/>
              </a:rPr>
              <a:t>伙伴关系、安全格局、经济发展、文明交流、生态建设五方面为人类社会发展进步描绘了蓝图，为构建人类命运共同体提供了行动指南</a:t>
            </a:r>
            <a:r>
              <a:rPr lang="zh-CN" altLang="en-US" dirty="0" smtClean="0">
                <a:latin typeface="华文中宋" panose="02010600040101010101" pitchFamily="2" charset="-122"/>
                <a:ea typeface="华文中宋" panose="02010600040101010101" pitchFamily="2" charset="-122"/>
              </a:rPr>
              <a:t>。</a:t>
            </a:r>
            <a:endParaRPr lang="en-US" altLang="zh-CN" dirty="0" smtClean="0">
              <a:latin typeface="华文中宋" panose="02010600040101010101" pitchFamily="2" charset="-122"/>
              <a:ea typeface="华文中宋" panose="02010600040101010101" pitchFamily="2" charset="-122"/>
            </a:endParaRPr>
          </a:p>
          <a:p>
            <a:pPr indent="457200">
              <a:lnSpc>
                <a:spcPts val="2800"/>
              </a:lnSpc>
            </a:pPr>
            <a:r>
              <a:rPr lang="zh-CN" altLang="en-US" dirty="0" smtClean="0">
                <a:latin typeface="华文中宋" panose="02010600040101010101" pitchFamily="2" charset="-122"/>
                <a:ea typeface="华文中宋" panose="02010600040101010101" pitchFamily="2" charset="-122"/>
              </a:rPr>
              <a:t>人类</a:t>
            </a:r>
            <a:r>
              <a:rPr lang="zh-CN" altLang="en-US" dirty="0">
                <a:latin typeface="华文中宋" panose="02010600040101010101" pitchFamily="2" charset="-122"/>
                <a:ea typeface="华文中宋" panose="02010600040101010101" pitchFamily="2" charset="-122"/>
              </a:rPr>
              <a:t>命运共同体理念</a:t>
            </a:r>
            <a:r>
              <a:rPr lang="zh-CN" altLang="en-US" dirty="0" smtClean="0">
                <a:latin typeface="华文中宋" panose="02010600040101010101" pitchFamily="2" charset="-122"/>
                <a:ea typeface="华文中宋" panose="02010600040101010101" pitchFamily="2" charset="-122"/>
              </a:rPr>
              <a:t>已被</a:t>
            </a:r>
            <a:r>
              <a:rPr lang="zh-CN" altLang="en-US" dirty="0">
                <a:latin typeface="华文中宋" panose="02010600040101010101" pitchFamily="2" charset="-122"/>
                <a:ea typeface="华文中宋" panose="02010600040101010101" pitchFamily="2" charset="-122"/>
              </a:rPr>
              <a:t>正式载入联合国大会决议</a:t>
            </a:r>
            <a:r>
              <a:rPr lang="zh-CN" altLang="en-US" dirty="0" smtClean="0">
                <a:latin typeface="华文中宋" panose="02010600040101010101" pitchFamily="2" charset="-122"/>
                <a:ea typeface="华文中宋" panose="02010600040101010101" pitchFamily="2" charset="-122"/>
              </a:rPr>
              <a:t>，表明</a:t>
            </a:r>
            <a:r>
              <a:rPr lang="zh-CN" altLang="en-US" dirty="0">
                <a:latin typeface="华文中宋" panose="02010600040101010101" pitchFamily="2" charset="-122"/>
                <a:ea typeface="华文中宋" panose="02010600040101010101" pitchFamily="2" charset="-122"/>
              </a:rPr>
              <a:t>构建人类命运共同体理念反映了大多数国家的普遍期待，符合国际</a:t>
            </a:r>
            <a:r>
              <a:rPr lang="zh-CN" altLang="en-US" dirty="0" smtClean="0">
                <a:latin typeface="华文中宋" panose="02010600040101010101" pitchFamily="2" charset="-122"/>
                <a:ea typeface="华文中宋" panose="02010600040101010101" pitchFamily="2" charset="-122"/>
              </a:rPr>
              <a:t>社会共同</a:t>
            </a:r>
            <a:r>
              <a:rPr lang="zh-CN" altLang="en-US" dirty="0">
                <a:latin typeface="华文中宋" panose="02010600040101010101" pitchFamily="2" charset="-122"/>
                <a:ea typeface="华文中宋" panose="02010600040101010101" pitchFamily="2" charset="-122"/>
              </a:rPr>
              <a:t>利益，中国理念在国际上正得到越来越多的支持</a:t>
            </a:r>
            <a:r>
              <a:rPr lang="zh-CN" altLang="en-US" dirty="0" smtClean="0">
                <a:latin typeface="华文中宋" panose="02010600040101010101" pitchFamily="2" charset="-122"/>
                <a:ea typeface="华文中宋" panose="02010600040101010101" pitchFamily="2" charset="-122"/>
              </a:rPr>
              <a:t>。</a:t>
            </a:r>
            <a:endParaRPr lang="en-US" altLang="zh-CN" dirty="0" smtClean="0">
              <a:latin typeface="华文中宋" panose="02010600040101010101" pitchFamily="2" charset="-122"/>
              <a:ea typeface="华文中宋" panose="02010600040101010101" pitchFamily="2" charset="-122"/>
            </a:endParaRPr>
          </a:p>
          <a:p>
            <a:pPr indent="457200">
              <a:lnSpc>
                <a:spcPts val="2800"/>
              </a:lnSpc>
            </a:pPr>
            <a:r>
              <a:rPr lang="zh-CN" altLang="en-US" b="1" dirty="0" smtClean="0">
                <a:solidFill>
                  <a:srgbClr val="C00000"/>
                </a:solidFill>
                <a:latin typeface="华文中宋" panose="02010600040101010101" pitchFamily="2" charset="-122"/>
                <a:ea typeface="华文中宋" panose="02010600040101010101" pitchFamily="2" charset="-122"/>
              </a:rPr>
              <a:t>在此</a:t>
            </a:r>
            <a:r>
              <a:rPr lang="zh-CN" altLang="en-US" b="1" dirty="0">
                <a:solidFill>
                  <a:srgbClr val="C00000"/>
                </a:solidFill>
                <a:latin typeface="华文中宋" panose="02010600040101010101" pitchFamily="2" charset="-122"/>
                <a:ea typeface="华文中宋" panose="02010600040101010101" pitchFamily="2" charset="-122"/>
              </a:rPr>
              <a:t>背景</a:t>
            </a:r>
            <a:r>
              <a:rPr lang="zh-CN" altLang="en-US" b="1" dirty="0" smtClean="0">
                <a:solidFill>
                  <a:srgbClr val="C00000"/>
                </a:solidFill>
                <a:latin typeface="华文中宋" panose="02010600040101010101" pitchFamily="2" charset="-122"/>
                <a:ea typeface="华文中宋" panose="02010600040101010101" pitchFamily="2" charset="-122"/>
              </a:rPr>
              <a:t>下作宪法修改</a:t>
            </a:r>
            <a:r>
              <a:rPr lang="zh-CN" altLang="en-US" b="1" dirty="0">
                <a:solidFill>
                  <a:srgbClr val="C00000"/>
                </a:solidFill>
                <a:latin typeface="华文中宋" panose="02010600040101010101" pitchFamily="2" charset="-122"/>
                <a:ea typeface="华文中宋" panose="02010600040101010101" pitchFamily="2" charset="-122"/>
              </a:rPr>
              <a:t>，有利于正确把握国际形势的深刻变化，顺应和平、发展、合作、共赢的时代潮流，统筹国内国际两个大局、统筹发展安全两件大事，为我国发展拓展广阔的空间、营造良好的外部环境，为维护世界和平、促进共同发展作出更大贡献。</a:t>
            </a:r>
          </a:p>
        </p:txBody>
      </p:sp>
    </p:spTree>
    <p:extLst>
      <p:ext uri="{BB962C8B-B14F-4D97-AF65-F5344CB8AC3E}">
        <p14:creationId xmlns:p14="http://schemas.microsoft.com/office/powerpoint/2010/main" val="3924470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文本框 17"/>
          <p:cNvSpPr txBox="1"/>
          <p:nvPr/>
        </p:nvSpPr>
        <p:spPr>
          <a:xfrm>
            <a:off x="0" y="476672"/>
            <a:ext cx="9144000" cy="492438"/>
          </a:xfrm>
          <a:prstGeom prst="rect">
            <a:avLst/>
          </a:prstGeom>
          <a:noFill/>
        </p:spPr>
        <p:txBody>
          <a:bodyPr wrap="square" lIns="121917" tIns="60958" rIns="121917" bIns="60958" rtlCol="0">
            <a:spAutoFit/>
          </a:bodyPr>
          <a:lstStyle/>
          <a:p>
            <a:pPr algn="ctr" defTabSz="1218565" eaLnBrk="1" fontAlgn="auto" hangingPunct="1">
              <a:spcBef>
                <a:spcPts val="0"/>
              </a:spcBef>
              <a:spcAft>
                <a:spcPts val="0"/>
              </a:spcAft>
            </a:pPr>
            <a:r>
              <a:rPr lang="zh-CN" altLang="en-US" sz="2400" b="1" dirty="0">
                <a:solidFill>
                  <a:srgbClr val="C00000"/>
                </a:solidFill>
                <a:latin typeface="Arial"/>
                <a:ea typeface="微软雅黑"/>
              </a:rPr>
              <a:t>第一条第二</a:t>
            </a:r>
            <a:r>
              <a:rPr lang="zh-CN" altLang="en-US" sz="2400" b="1" dirty="0" smtClean="0">
                <a:solidFill>
                  <a:srgbClr val="C00000"/>
                </a:solidFill>
                <a:latin typeface="Arial"/>
                <a:ea typeface="微软雅黑"/>
              </a:rPr>
              <a:t>款</a:t>
            </a:r>
            <a:r>
              <a:rPr lang="zh-CN" altLang="en-US" sz="2400" b="1" dirty="0">
                <a:solidFill>
                  <a:srgbClr val="0067AC"/>
                </a:solidFill>
                <a:latin typeface="Arial"/>
                <a:ea typeface="微软雅黑"/>
              </a:rPr>
              <a:t>（修改前后对比</a:t>
            </a:r>
            <a:r>
              <a:rPr lang="zh-CN" altLang="en-US" sz="2400" b="1" dirty="0" smtClean="0">
                <a:solidFill>
                  <a:srgbClr val="0067AC"/>
                </a:solidFill>
                <a:latin typeface="Arial"/>
                <a:ea typeface="微软雅黑"/>
              </a:rPr>
              <a:t>）</a:t>
            </a:r>
            <a:endParaRPr lang="zh-CN" altLang="en-US" sz="2400" b="1" dirty="0">
              <a:solidFill>
                <a:srgbClr val="0067AC"/>
              </a:solidFill>
              <a:latin typeface="微软雅黑"/>
              <a:ea typeface="微软雅黑"/>
              <a:cs typeface="Times New Roman" pitchFamily="18" charset="0"/>
            </a:endParaRPr>
          </a:p>
        </p:txBody>
      </p:sp>
      <p:sp>
        <p:nvSpPr>
          <p:cNvPr id="32" name="下箭头 31"/>
          <p:cNvSpPr/>
          <p:nvPr/>
        </p:nvSpPr>
        <p:spPr>
          <a:xfrm rot="16200000">
            <a:off x="4349886" y="1700696"/>
            <a:ext cx="388655" cy="417537"/>
          </a:xfrm>
          <a:prstGeom prst="downArrow">
            <a:avLst/>
          </a:prstGeom>
          <a:solidFill>
            <a:schemeClr val="bg1">
              <a:lumMod val="50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smtClean="0">
              <a:ln>
                <a:noFill/>
              </a:ln>
              <a:solidFill>
                <a:prstClr val="white"/>
              </a:solidFill>
              <a:effectLst/>
              <a:uLnTx/>
              <a:uFillTx/>
              <a:latin typeface="Arial"/>
              <a:ea typeface="微软雅黑"/>
              <a:cs typeface="+mn-cs"/>
            </a:endParaRPr>
          </a:p>
        </p:txBody>
      </p:sp>
      <p:sp>
        <p:nvSpPr>
          <p:cNvPr id="33" name="TextBox 32"/>
          <p:cNvSpPr txBox="1"/>
          <p:nvPr/>
        </p:nvSpPr>
        <p:spPr bwMode="auto">
          <a:xfrm>
            <a:off x="409352" y="1117582"/>
            <a:ext cx="3729652" cy="1583767"/>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社会主义制度是中华人民共和国的根本制度。禁止任何组织或者个人破坏社会主义制度</a:t>
            </a:r>
            <a:r>
              <a:rPr lang="zh-CN" altLang="en-US" sz="1600" dirty="0" smtClean="0">
                <a:solidFill>
                  <a:srgbClr val="000000"/>
                </a:solidFill>
                <a:latin typeface="华文中宋" panose="02010600040101010101" pitchFamily="2" charset="-122"/>
                <a:ea typeface="华文中宋" panose="02010600040101010101" pitchFamily="2" charset="-122"/>
                <a:cs typeface="宋体" pitchFamily="2" charset="-122"/>
              </a:rPr>
              <a:t>。</a:t>
            </a:r>
            <a:endParaRPr lang="en-US" altLang="zh-CN" sz="1600" dirty="0" smtClean="0">
              <a:solidFill>
                <a:srgbClr val="000000"/>
              </a:solidFill>
              <a:latin typeface="华文中宋" panose="02010600040101010101" pitchFamily="2" charset="-122"/>
              <a:ea typeface="华文中宋" panose="02010600040101010101" pitchFamily="2" charset="-122"/>
              <a:cs typeface="宋体" pitchFamily="2" charset="-122"/>
            </a:endParaRPr>
          </a:p>
          <a:p>
            <a:pPr lvl="0" indent="457200" eaLnBrk="1" hangingPunct="1">
              <a:lnSpc>
                <a:spcPts val="3000"/>
              </a:lnSpc>
            </a:pPr>
            <a:endPar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endParaRPr>
          </a:p>
        </p:txBody>
      </p:sp>
      <p:sp>
        <p:nvSpPr>
          <p:cNvPr id="34" name="TextBox 33"/>
          <p:cNvSpPr txBox="1"/>
          <p:nvPr/>
        </p:nvSpPr>
        <p:spPr bwMode="auto">
          <a:xfrm>
            <a:off x="4873848" y="1117582"/>
            <a:ext cx="3960440" cy="1583767"/>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b="1" dirty="0">
                <a:solidFill>
                  <a:srgbClr val="000000"/>
                </a:solidFill>
                <a:latin typeface="华文中宋" panose="02010600040101010101" pitchFamily="2" charset="-122"/>
                <a:ea typeface="华文中宋" panose="02010600040101010101" pitchFamily="2" charset="-122"/>
                <a:cs typeface="宋体" pitchFamily="2" charset="-122"/>
              </a:rPr>
              <a:t>社会主义制度是中华人民共和国的根本制度。</a:t>
            </a: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中国共产党领导是中国特色社会主义最本质的特征。</a:t>
            </a:r>
            <a:r>
              <a:rPr lang="zh-CN" altLang="en-US" sz="1600" b="1" dirty="0">
                <a:solidFill>
                  <a:srgbClr val="000000"/>
                </a:solidFill>
                <a:latin typeface="华文中宋" panose="02010600040101010101" pitchFamily="2" charset="-122"/>
                <a:ea typeface="华文中宋" panose="02010600040101010101" pitchFamily="2" charset="-122"/>
                <a:cs typeface="宋体" pitchFamily="2" charset="-122"/>
              </a:rPr>
              <a:t>禁止任何组织或者个人破坏社会主义制度。</a:t>
            </a:r>
          </a:p>
        </p:txBody>
      </p:sp>
      <p:sp>
        <p:nvSpPr>
          <p:cNvPr id="7" name="文本框 17"/>
          <p:cNvSpPr txBox="1"/>
          <p:nvPr/>
        </p:nvSpPr>
        <p:spPr>
          <a:xfrm>
            <a:off x="-20903" y="3652186"/>
            <a:ext cx="9144000" cy="492438"/>
          </a:xfrm>
          <a:prstGeom prst="rect">
            <a:avLst/>
          </a:prstGeom>
          <a:noFill/>
        </p:spPr>
        <p:txBody>
          <a:bodyPr wrap="square" lIns="121917" tIns="60958" rIns="121917" bIns="60958" rtlCol="0">
            <a:spAutoFit/>
          </a:bodyPr>
          <a:lstStyle/>
          <a:p>
            <a:pPr algn="ctr" defTabSz="1218565" eaLnBrk="1" fontAlgn="auto" hangingPunct="1">
              <a:spcBef>
                <a:spcPts val="0"/>
              </a:spcBef>
              <a:spcAft>
                <a:spcPts val="0"/>
              </a:spcAft>
            </a:pPr>
            <a:r>
              <a:rPr lang="zh-CN" altLang="en-US" sz="2400" b="1" dirty="0" smtClean="0">
                <a:solidFill>
                  <a:srgbClr val="C00000"/>
                </a:solidFill>
                <a:latin typeface="Arial"/>
                <a:ea typeface="微软雅黑"/>
              </a:rPr>
              <a:t>第三条第三款</a:t>
            </a:r>
            <a:r>
              <a:rPr lang="zh-CN" altLang="en-US" sz="2400" b="1" dirty="0">
                <a:solidFill>
                  <a:srgbClr val="0067AC"/>
                </a:solidFill>
                <a:latin typeface="Arial"/>
                <a:ea typeface="微软雅黑"/>
              </a:rPr>
              <a:t>（修改前后对比</a:t>
            </a:r>
            <a:r>
              <a:rPr lang="zh-CN" altLang="en-US" sz="2400" b="1" dirty="0" smtClean="0">
                <a:solidFill>
                  <a:srgbClr val="0067AC"/>
                </a:solidFill>
                <a:latin typeface="Arial"/>
                <a:ea typeface="微软雅黑"/>
              </a:rPr>
              <a:t>）</a:t>
            </a:r>
            <a:endParaRPr lang="zh-CN" altLang="en-US" sz="2400" b="1" dirty="0">
              <a:solidFill>
                <a:srgbClr val="0067AC"/>
              </a:solidFill>
              <a:latin typeface="微软雅黑"/>
              <a:ea typeface="微软雅黑"/>
              <a:cs typeface="Times New Roman" pitchFamily="18" charset="0"/>
            </a:endParaRPr>
          </a:p>
        </p:txBody>
      </p:sp>
      <p:sp>
        <p:nvSpPr>
          <p:cNvPr id="8" name="下箭头 7"/>
          <p:cNvSpPr/>
          <p:nvPr/>
        </p:nvSpPr>
        <p:spPr>
          <a:xfrm rot="16200000">
            <a:off x="4356769" y="4683850"/>
            <a:ext cx="388655" cy="417537"/>
          </a:xfrm>
          <a:prstGeom prst="downArrow">
            <a:avLst/>
          </a:prstGeom>
          <a:solidFill>
            <a:schemeClr val="bg1">
              <a:lumMod val="50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smtClean="0">
              <a:ln>
                <a:noFill/>
              </a:ln>
              <a:solidFill>
                <a:prstClr val="white"/>
              </a:solidFill>
              <a:effectLst/>
              <a:uLnTx/>
              <a:uFillTx/>
              <a:latin typeface="Arial"/>
              <a:ea typeface="微软雅黑"/>
              <a:cs typeface="+mn-cs"/>
            </a:endParaRPr>
          </a:p>
        </p:txBody>
      </p:sp>
      <p:sp>
        <p:nvSpPr>
          <p:cNvPr id="9" name="TextBox 8"/>
          <p:cNvSpPr txBox="1"/>
          <p:nvPr/>
        </p:nvSpPr>
        <p:spPr bwMode="auto">
          <a:xfrm>
            <a:off x="388449" y="4293096"/>
            <a:ext cx="3729652" cy="1199046"/>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dirty="0" smtClean="0">
                <a:solidFill>
                  <a:srgbClr val="000000"/>
                </a:solidFill>
                <a:latin typeface="华文中宋" panose="02010600040101010101" pitchFamily="2" charset="-122"/>
                <a:ea typeface="华文中宋" panose="02010600040101010101" pitchFamily="2" charset="-122"/>
                <a:cs typeface="宋体" pitchFamily="2" charset="-122"/>
              </a:rPr>
              <a:t>国家</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行政机关、审判机关、检察机关都由人民代表大会产生，对它负责，受它监督</a:t>
            </a:r>
            <a:r>
              <a:rPr lang="zh-CN" altLang="en-US" sz="1600" dirty="0" smtClean="0">
                <a:solidFill>
                  <a:srgbClr val="000000"/>
                </a:solidFill>
                <a:latin typeface="华文中宋" panose="02010600040101010101" pitchFamily="2" charset="-122"/>
                <a:ea typeface="华文中宋" panose="02010600040101010101" pitchFamily="2" charset="-122"/>
                <a:cs typeface="宋体" pitchFamily="2" charset="-122"/>
              </a:rPr>
              <a:t>。</a:t>
            </a:r>
            <a:endPar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endParaRPr>
          </a:p>
        </p:txBody>
      </p:sp>
      <p:sp>
        <p:nvSpPr>
          <p:cNvPr id="10" name="TextBox 9"/>
          <p:cNvSpPr txBox="1"/>
          <p:nvPr/>
        </p:nvSpPr>
        <p:spPr bwMode="auto">
          <a:xfrm>
            <a:off x="4852945" y="4293096"/>
            <a:ext cx="3960440" cy="1246495"/>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b="1" dirty="0">
                <a:solidFill>
                  <a:srgbClr val="000000"/>
                </a:solidFill>
                <a:latin typeface="华文中宋" panose="02010600040101010101" pitchFamily="2" charset="-122"/>
                <a:ea typeface="华文中宋" panose="02010600040101010101" pitchFamily="2" charset="-122"/>
                <a:cs typeface="宋体" pitchFamily="2" charset="-122"/>
              </a:rPr>
              <a:t>国家行政机关、</a:t>
            </a: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监察机关、</a:t>
            </a:r>
            <a:r>
              <a:rPr lang="zh-CN" altLang="en-US" sz="1600" b="1" dirty="0">
                <a:solidFill>
                  <a:srgbClr val="000000"/>
                </a:solidFill>
                <a:latin typeface="华文中宋" panose="02010600040101010101" pitchFamily="2" charset="-122"/>
                <a:ea typeface="华文中宋" panose="02010600040101010101" pitchFamily="2" charset="-122"/>
                <a:cs typeface="宋体" pitchFamily="2" charset="-122"/>
              </a:rPr>
              <a:t>审判机关、检察机关都由人民代表大会产生</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，对它负责，受它监督。</a:t>
            </a:r>
          </a:p>
        </p:txBody>
      </p:sp>
    </p:spTree>
    <p:extLst>
      <p:ext uri="{BB962C8B-B14F-4D97-AF65-F5344CB8AC3E}">
        <p14:creationId xmlns:p14="http://schemas.microsoft.com/office/powerpoint/2010/main" val="2086525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1" y="421152"/>
            <a:ext cx="9144001" cy="461665"/>
          </a:xfrm>
          <a:prstGeom prst="rect">
            <a:avLst/>
          </a:prstGeom>
        </p:spPr>
        <p:txBody>
          <a:bodyPr wrap="square">
            <a:spAutoFit/>
          </a:bodyPr>
          <a:lstStyle/>
          <a:p>
            <a:pPr marL="0" marR="0" lvl="0" indent="0" algn="ctr" defTabSz="865783" eaLnBrk="1" fontAlgn="auto" latinLnBrk="0" hangingPunct="1">
              <a:lnSpc>
                <a:spcPct val="100000"/>
              </a:lnSpc>
              <a:spcBef>
                <a:spcPts val="0"/>
              </a:spcBef>
              <a:spcAft>
                <a:spcPts val="0"/>
              </a:spcAft>
              <a:buClrTx/>
              <a:buSzTx/>
              <a:buFontTx/>
              <a:buNone/>
              <a:tabLst/>
              <a:defRPr/>
            </a:pPr>
            <a:r>
              <a:rPr kumimoji="0" lang="zh-CN" altLang="en-US" sz="2400" b="1" i="0" u="none" strike="noStrike" kern="0" cap="none" spc="0" normalizeH="0" baseline="0" noProof="0" dirty="0" smtClean="0">
                <a:ln>
                  <a:noFill/>
                </a:ln>
                <a:solidFill>
                  <a:srgbClr val="C00000"/>
                </a:solidFill>
                <a:effectLst/>
                <a:uLnTx/>
                <a:uFillTx/>
                <a:latin typeface="微软雅黑" panose="020B0503020204020204" pitchFamily="34" charset="-122"/>
                <a:ea typeface="微软雅黑" panose="020B0503020204020204" pitchFamily="34" charset="-122"/>
              </a:rPr>
              <a:t>把中国共产党</a:t>
            </a:r>
            <a:r>
              <a:rPr kumimoji="0" lang="zh-CN" altLang="en-US" sz="2400" b="1" i="0" u="none" strike="noStrike" kern="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rPr>
              <a:t>领导是中国特色社会主义最</a:t>
            </a:r>
            <a:r>
              <a:rPr kumimoji="0" lang="zh-CN" altLang="en-US" sz="2400" b="1" i="0" u="none" strike="noStrike" kern="0" cap="none" spc="0" normalizeH="0" baseline="0" noProof="0" dirty="0" smtClean="0">
                <a:ln>
                  <a:noFill/>
                </a:ln>
                <a:solidFill>
                  <a:srgbClr val="C00000"/>
                </a:solidFill>
                <a:effectLst/>
                <a:uLnTx/>
                <a:uFillTx/>
                <a:latin typeface="微软雅黑" panose="020B0503020204020204" pitchFamily="34" charset="-122"/>
                <a:ea typeface="微软雅黑" panose="020B0503020204020204" pitchFamily="34" charset="-122"/>
              </a:rPr>
              <a:t>本质特征</a:t>
            </a:r>
            <a:r>
              <a:rPr kumimoji="0" lang="zh-CN" altLang="en-US" sz="2400" b="1" i="0" u="none" strike="noStrike" kern="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rPr>
              <a:t>载入</a:t>
            </a:r>
            <a:r>
              <a:rPr kumimoji="0" lang="zh-CN" altLang="en-US" sz="2400" b="1" i="0" u="none" strike="noStrike" kern="0" cap="none" spc="0" normalizeH="0" baseline="0" noProof="0" dirty="0" smtClean="0">
                <a:ln>
                  <a:noFill/>
                </a:ln>
                <a:solidFill>
                  <a:srgbClr val="C00000"/>
                </a:solidFill>
                <a:effectLst/>
                <a:uLnTx/>
                <a:uFillTx/>
                <a:latin typeface="微软雅黑" panose="020B0503020204020204" pitchFamily="34" charset="-122"/>
                <a:ea typeface="微软雅黑" panose="020B0503020204020204" pitchFamily="34" charset="-122"/>
              </a:rPr>
              <a:t>宪法的意义</a:t>
            </a:r>
            <a:endParaRPr kumimoji="0" lang="zh-CN" altLang="en-US" sz="2400" b="1" i="0" u="none" strike="noStrike" kern="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endParaRPr>
          </a:p>
        </p:txBody>
      </p:sp>
      <p:sp>
        <p:nvSpPr>
          <p:cNvPr id="21" name="矩形 20"/>
          <p:cNvSpPr/>
          <p:nvPr/>
        </p:nvSpPr>
        <p:spPr>
          <a:xfrm>
            <a:off x="46063" y="1737692"/>
            <a:ext cx="2916771" cy="4580741"/>
          </a:xfrm>
          <a:prstGeom prst="rect">
            <a:avLst/>
          </a:prstGeom>
        </p:spPr>
        <p:txBody>
          <a:bodyPr wrap="square">
            <a:spAutoFit/>
          </a:bodyPr>
          <a:lstStyle/>
          <a:p>
            <a:pPr fontAlgn="base">
              <a:lnSpc>
                <a:spcPts val="2500"/>
              </a:lnSpc>
            </a:pPr>
            <a:r>
              <a:rPr lang="zh-CN" altLang="en-US" sz="1600" dirty="0">
                <a:latin typeface="华文中宋" panose="02010600040101010101" pitchFamily="2" charset="-122"/>
                <a:ea typeface="华文中宋" panose="02010600040101010101" pitchFamily="2" charset="-122"/>
              </a:rPr>
              <a:t>　　“党政军民学，东西南北中，党是领导一切的。” </a:t>
            </a:r>
            <a:r>
              <a:rPr lang="zh-CN" altLang="en-US" sz="1600" b="1" dirty="0" smtClean="0">
                <a:solidFill>
                  <a:srgbClr val="C00000"/>
                </a:solidFill>
                <a:latin typeface="华文中宋" panose="02010600040101010101" pitchFamily="2" charset="-122"/>
                <a:ea typeface="华文中宋" panose="02010600040101010101" pitchFamily="2" charset="-122"/>
              </a:rPr>
              <a:t>把</a:t>
            </a:r>
            <a:r>
              <a:rPr lang="zh-CN" altLang="en-US" sz="1600" b="1" dirty="0">
                <a:solidFill>
                  <a:srgbClr val="C00000"/>
                </a:solidFill>
                <a:latin typeface="华文中宋" panose="02010600040101010101" pitchFamily="2" charset="-122"/>
                <a:ea typeface="华文中宋" panose="02010600040101010101" pitchFamily="2" charset="-122"/>
              </a:rPr>
              <a:t>党的领导与社会主义制度内在</a:t>
            </a:r>
            <a:r>
              <a:rPr lang="zh-CN" altLang="en-US" sz="1600" b="1" dirty="0" smtClean="0">
                <a:solidFill>
                  <a:srgbClr val="C00000"/>
                </a:solidFill>
                <a:latin typeface="华文中宋" panose="02010600040101010101" pitchFamily="2" charset="-122"/>
                <a:ea typeface="华文中宋" panose="02010600040101010101" pitchFamily="2" charset="-122"/>
              </a:rPr>
              <a:t>统一，</a:t>
            </a:r>
            <a:r>
              <a:rPr lang="zh-CN" altLang="en-US" sz="1600" b="1" dirty="0">
                <a:solidFill>
                  <a:srgbClr val="C00000"/>
                </a:solidFill>
                <a:latin typeface="华文中宋" panose="02010600040101010101" pitchFamily="2" charset="-122"/>
                <a:ea typeface="华文中宋" panose="02010600040101010101" pitchFamily="2" charset="-122"/>
              </a:rPr>
              <a:t>是对马克思主义政党建设理论的运用和发展，是对共产党执政规律和社会主义建设规律认识的深化</a:t>
            </a:r>
            <a:r>
              <a:rPr lang="zh-CN" altLang="en-US" sz="1600" b="1" dirty="0" smtClean="0">
                <a:latin typeface="华文中宋" panose="02010600040101010101" pitchFamily="2" charset="-122"/>
                <a:ea typeface="华文中宋" panose="02010600040101010101" pitchFamily="2" charset="-122"/>
              </a:rPr>
              <a:t>。</a:t>
            </a:r>
            <a:endParaRPr lang="en-US" altLang="zh-CN" sz="1600" b="1" dirty="0" smtClean="0">
              <a:latin typeface="华文中宋" panose="02010600040101010101" pitchFamily="2" charset="-122"/>
              <a:ea typeface="华文中宋" panose="02010600040101010101" pitchFamily="2" charset="-122"/>
            </a:endParaRPr>
          </a:p>
          <a:p>
            <a:pPr fontAlgn="base">
              <a:lnSpc>
                <a:spcPts val="2500"/>
              </a:lnSpc>
            </a:pPr>
            <a:r>
              <a:rPr lang="zh-CN" altLang="en-US" sz="1600" dirty="0">
                <a:latin typeface="华文中宋" panose="02010600040101010101" pitchFamily="2" charset="-122"/>
                <a:ea typeface="华文中宋" panose="02010600040101010101" pitchFamily="2" charset="-122"/>
              </a:rPr>
              <a:t>　　</a:t>
            </a:r>
            <a:r>
              <a:rPr lang="zh-CN" altLang="en-US" sz="1600" dirty="0" smtClean="0">
                <a:latin typeface="华文中宋" panose="02010600040101010101" pitchFamily="2" charset="-122"/>
                <a:ea typeface="华文中宋" panose="02010600040101010101" pitchFamily="2" charset="-122"/>
              </a:rPr>
              <a:t>“</a:t>
            </a:r>
            <a:r>
              <a:rPr lang="zh-CN" altLang="en-US" sz="1600" dirty="0">
                <a:latin typeface="华文中宋" panose="02010600040101010101" pitchFamily="2" charset="-122"/>
                <a:ea typeface="华文中宋" panose="02010600040101010101" pitchFamily="2" charset="-122"/>
              </a:rPr>
              <a:t>中国特色社会主义最本质的特征是中国共产党领导</a:t>
            </a:r>
            <a:r>
              <a:rPr lang="zh-CN" altLang="en-US" sz="1600" dirty="0" smtClean="0">
                <a:latin typeface="华文中宋" panose="02010600040101010101" pitchFamily="2" charset="-122"/>
                <a:ea typeface="华文中宋" panose="02010600040101010101" pitchFamily="2" charset="-122"/>
              </a:rPr>
              <a:t>”揭示</a:t>
            </a:r>
            <a:r>
              <a:rPr lang="zh-CN" altLang="en-US" sz="1600" dirty="0">
                <a:latin typeface="华文中宋" panose="02010600040101010101" pitchFamily="2" charset="-122"/>
                <a:ea typeface="华文中宋" panose="02010600040101010101" pitchFamily="2" charset="-122"/>
              </a:rPr>
              <a:t>了中国共产党领导与中国特色社会主义之间</a:t>
            </a:r>
            <a:r>
              <a:rPr lang="zh-CN" altLang="en-US" sz="1600" dirty="0" smtClean="0">
                <a:latin typeface="华文中宋" panose="02010600040101010101" pitchFamily="2" charset="-122"/>
                <a:ea typeface="华文中宋" panose="02010600040101010101" pitchFamily="2" charset="-122"/>
              </a:rPr>
              <a:t>内在统一性</a:t>
            </a:r>
            <a:r>
              <a:rPr lang="zh-CN" altLang="en-US" sz="1600" dirty="0">
                <a:latin typeface="华文中宋" panose="02010600040101010101" pitchFamily="2" charset="-122"/>
                <a:ea typeface="华文中宋" panose="02010600040101010101" pitchFamily="2" charset="-122"/>
              </a:rPr>
              <a:t>，是科学社会主义基本原则与中国特色社会主义实际相结合形成的理论创新成果</a:t>
            </a:r>
            <a:r>
              <a:rPr lang="zh-CN" altLang="en-US" sz="1600" dirty="0" smtClean="0">
                <a:latin typeface="华文中宋" panose="02010600040101010101" pitchFamily="2" charset="-122"/>
                <a:ea typeface="华文中宋" panose="02010600040101010101" pitchFamily="2" charset="-122"/>
              </a:rPr>
              <a:t>。</a:t>
            </a:r>
            <a:endParaRPr lang="en-US" altLang="zh-CN" sz="1600" dirty="0" smtClean="0">
              <a:latin typeface="华文中宋" panose="02010600040101010101" pitchFamily="2" charset="-122"/>
              <a:ea typeface="华文中宋" panose="02010600040101010101" pitchFamily="2" charset="-122"/>
            </a:endParaRPr>
          </a:p>
        </p:txBody>
      </p:sp>
      <p:sp>
        <p:nvSpPr>
          <p:cNvPr id="23" name="TextBox 9">
            <a:hlinkClick r:id="" action="ppaction://hlinkshowjump?jump=nextslide"/>
          </p:cNvPr>
          <p:cNvSpPr txBox="1"/>
          <p:nvPr/>
        </p:nvSpPr>
        <p:spPr>
          <a:xfrm>
            <a:off x="549827" y="1110118"/>
            <a:ext cx="1909241" cy="442674"/>
          </a:xfrm>
          <a:prstGeom prst="roundRect">
            <a:avLst/>
          </a:prstGeom>
          <a:solidFill>
            <a:schemeClr val="bg1"/>
          </a:solidFill>
          <a:ln w="19050">
            <a:solidFill>
              <a:srgbClr val="C00000"/>
            </a:solidFill>
          </a:ln>
          <a:effectLst>
            <a:outerShdw blurRad="50800" dist="38100" dir="2700000" algn="tl" rotWithShape="0">
              <a:prstClr val="black">
                <a:alpha val="40000"/>
              </a:prstClr>
            </a:outerShdw>
          </a:effectLst>
        </p:spPr>
        <p:txBody>
          <a:bodyPr wrap="square">
            <a:spAutoFit/>
          </a:bodyPr>
          <a:lstStyle>
            <a:defPPr>
              <a:defRPr lang="zh-CN"/>
            </a:defPPr>
            <a:lvl1pPr algn="dist" fontAlgn="base">
              <a:spcBef>
                <a:spcPct val="0"/>
              </a:spcBef>
              <a:spcAft>
                <a:spcPct val="0"/>
              </a:spcAft>
              <a:defRPr sz="2000" b="1">
                <a:ln w="3175">
                  <a:noFill/>
                </a:ln>
                <a:gradFill>
                  <a:gsLst>
                    <a:gs pos="25000">
                      <a:srgbClr val="FF0000"/>
                    </a:gs>
                    <a:gs pos="100000">
                      <a:schemeClr val="accent2">
                        <a:shade val="45000"/>
                        <a:satMod val="165000"/>
                      </a:schemeClr>
                    </a:gs>
                  </a:gsLst>
                  <a:lin ang="5400000"/>
                </a:gradFill>
                <a:latin typeface="微软雅黑" pitchFamily="34" charset="-122"/>
                <a:ea typeface="微软雅黑" pitchFamily="34" charset="-122"/>
              </a:defRPr>
            </a:lvl1pPr>
            <a:lvl2pPr fontAlgn="base">
              <a:spcBef>
                <a:spcPct val="0"/>
              </a:spcBef>
              <a:spcAft>
                <a:spcPct val="0"/>
              </a:spcAft>
              <a:defRPr>
                <a:latin typeface="Arial" charset="0"/>
                <a:ea typeface="宋体" charset="-122"/>
              </a:defRPr>
            </a:lvl2pPr>
            <a:lvl3pPr fontAlgn="base">
              <a:spcBef>
                <a:spcPct val="0"/>
              </a:spcBef>
              <a:spcAft>
                <a:spcPct val="0"/>
              </a:spcAft>
              <a:defRPr>
                <a:latin typeface="Arial" charset="0"/>
                <a:ea typeface="宋体" charset="-122"/>
              </a:defRPr>
            </a:lvl3pPr>
            <a:lvl4pPr fontAlgn="base">
              <a:spcBef>
                <a:spcPct val="0"/>
              </a:spcBef>
              <a:spcAft>
                <a:spcPct val="0"/>
              </a:spcAft>
              <a:defRPr>
                <a:latin typeface="Arial" charset="0"/>
                <a:ea typeface="宋体" charset="-122"/>
              </a:defRPr>
            </a:lvl4pPr>
            <a:lvl5pPr fontAlgn="base">
              <a:spcBef>
                <a:spcPct val="0"/>
              </a:spcBef>
              <a:spcAft>
                <a:spcPct val="0"/>
              </a:spcAft>
              <a:defRPr>
                <a:latin typeface="Arial" charset="0"/>
                <a:ea typeface="宋体" charset="-122"/>
              </a:defRPr>
            </a:lvl5pPr>
            <a:lvl6pPr>
              <a:defRPr>
                <a:latin typeface="Arial" charset="0"/>
                <a:ea typeface="宋体" charset="-122"/>
              </a:defRPr>
            </a:lvl6pPr>
            <a:lvl7pPr>
              <a:defRPr>
                <a:latin typeface="Arial" charset="0"/>
                <a:ea typeface="宋体" charset="-122"/>
              </a:defRPr>
            </a:lvl7pPr>
            <a:lvl8pPr>
              <a:defRPr>
                <a:latin typeface="Arial" charset="0"/>
                <a:ea typeface="宋体" charset="-122"/>
              </a:defRPr>
            </a:lvl8pPr>
            <a:lvl9pPr>
              <a:defRPr>
                <a:latin typeface="Arial" charset="0"/>
                <a:ea typeface="宋体" charset="-122"/>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zh-CN" altLang="en-US" b="1" i="0" u="none" strike="noStrike" kern="0" cap="none" spc="0" normalizeH="0" baseline="0" noProof="0" dirty="0">
                <a:ln w="3175">
                  <a:noFill/>
                </a:ln>
                <a:solidFill>
                  <a:schemeClr val="tx1"/>
                </a:solidFill>
                <a:effectLst/>
                <a:uLnTx/>
                <a:uFillTx/>
                <a:latin typeface="微软雅黑" pitchFamily="34" charset="-122"/>
                <a:ea typeface="微软雅黑" pitchFamily="34" charset="-122"/>
              </a:rPr>
              <a:t>理论依据</a:t>
            </a:r>
          </a:p>
        </p:txBody>
      </p:sp>
      <p:sp>
        <p:nvSpPr>
          <p:cNvPr id="24" name="TextBox 9">
            <a:hlinkClick r:id="" action="ppaction://hlinkshowjump?jump=nextslide"/>
          </p:cNvPr>
          <p:cNvSpPr txBox="1"/>
          <p:nvPr/>
        </p:nvSpPr>
        <p:spPr>
          <a:xfrm>
            <a:off x="3613773" y="1091028"/>
            <a:ext cx="1909241" cy="442674"/>
          </a:xfrm>
          <a:prstGeom prst="roundRect">
            <a:avLst/>
          </a:prstGeom>
          <a:solidFill>
            <a:schemeClr val="bg1"/>
          </a:solidFill>
          <a:ln w="19050">
            <a:solidFill>
              <a:srgbClr val="C00000"/>
            </a:solidFill>
          </a:ln>
          <a:effectLst>
            <a:outerShdw blurRad="50800" dist="38100" dir="2700000" algn="tl" rotWithShape="0">
              <a:prstClr val="black">
                <a:alpha val="40000"/>
              </a:prstClr>
            </a:outerShdw>
          </a:effectLst>
        </p:spPr>
        <p:txBody>
          <a:bodyPr wrap="square">
            <a:spAutoFit/>
          </a:bodyPr>
          <a:lstStyle>
            <a:defPPr>
              <a:defRPr lang="zh-CN"/>
            </a:defPPr>
            <a:lvl1pPr algn="dist" fontAlgn="base">
              <a:spcBef>
                <a:spcPct val="0"/>
              </a:spcBef>
              <a:spcAft>
                <a:spcPct val="0"/>
              </a:spcAft>
              <a:defRPr sz="2000" b="1">
                <a:ln w="3175">
                  <a:noFill/>
                </a:ln>
                <a:gradFill>
                  <a:gsLst>
                    <a:gs pos="25000">
                      <a:srgbClr val="FF0000"/>
                    </a:gs>
                    <a:gs pos="100000">
                      <a:schemeClr val="accent2">
                        <a:shade val="45000"/>
                        <a:satMod val="165000"/>
                      </a:schemeClr>
                    </a:gs>
                  </a:gsLst>
                  <a:lin ang="5400000"/>
                </a:gradFill>
                <a:latin typeface="微软雅黑" pitchFamily="34" charset="-122"/>
                <a:ea typeface="微软雅黑" pitchFamily="34" charset="-122"/>
              </a:defRPr>
            </a:lvl1pPr>
            <a:lvl2pPr fontAlgn="base">
              <a:spcBef>
                <a:spcPct val="0"/>
              </a:spcBef>
              <a:spcAft>
                <a:spcPct val="0"/>
              </a:spcAft>
              <a:defRPr>
                <a:latin typeface="Arial" charset="0"/>
                <a:ea typeface="宋体" charset="-122"/>
              </a:defRPr>
            </a:lvl2pPr>
            <a:lvl3pPr fontAlgn="base">
              <a:spcBef>
                <a:spcPct val="0"/>
              </a:spcBef>
              <a:spcAft>
                <a:spcPct val="0"/>
              </a:spcAft>
              <a:defRPr>
                <a:latin typeface="Arial" charset="0"/>
                <a:ea typeface="宋体" charset="-122"/>
              </a:defRPr>
            </a:lvl3pPr>
            <a:lvl4pPr fontAlgn="base">
              <a:spcBef>
                <a:spcPct val="0"/>
              </a:spcBef>
              <a:spcAft>
                <a:spcPct val="0"/>
              </a:spcAft>
              <a:defRPr>
                <a:latin typeface="Arial" charset="0"/>
                <a:ea typeface="宋体" charset="-122"/>
              </a:defRPr>
            </a:lvl4pPr>
            <a:lvl5pPr fontAlgn="base">
              <a:spcBef>
                <a:spcPct val="0"/>
              </a:spcBef>
              <a:spcAft>
                <a:spcPct val="0"/>
              </a:spcAft>
              <a:defRPr>
                <a:latin typeface="Arial" charset="0"/>
                <a:ea typeface="宋体" charset="-122"/>
              </a:defRPr>
            </a:lvl5pPr>
            <a:lvl6pPr>
              <a:defRPr>
                <a:latin typeface="Arial" charset="0"/>
                <a:ea typeface="宋体" charset="-122"/>
              </a:defRPr>
            </a:lvl6pPr>
            <a:lvl7pPr>
              <a:defRPr>
                <a:latin typeface="Arial" charset="0"/>
                <a:ea typeface="宋体" charset="-122"/>
              </a:defRPr>
            </a:lvl7pPr>
            <a:lvl8pPr>
              <a:defRPr>
                <a:latin typeface="Arial" charset="0"/>
                <a:ea typeface="宋体" charset="-122"/>
              </a:defRPr>
            </a:lvl8pPr>
            <a:lvl9pPr>
              <a:defRPr>
                <a:latin typeface="Arial" charset="0"/>
                <a:ea typeface="宋体" charset="-122"/>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zh-CN" altLang="en-US" b="1" i="0" u="none" strike="noStrike" kern="0" cap="none" spc="0" normalizeH="0" baseline="0" noProof="0" dirty="0">
                <a:ln w="3175">
                  <a:noFill/>
                </a:ln>
                <a:solidFill>
                  <a:schemeClr val="tx1"/>
                </a:solidFill>
                <a:effectLst/>
                <a:uLnTx/>
                <a:uFillTx/>
                <a:latin typeface="微软雅黑" pitchFamily="34" charset="-122"/>
                <a:ea typeface="微软雅黑" pitchFamily="34" charset="-122"/>
              </a:rPr>
              <a:t>实践</a:t>
            </a:r>
            <a:r>
              <a:rPr kumimoji="0" lang="zh-CN" altLang="en-US" b="1" i="0" u="none" strike="noStrike" kern="0" cap="none" spc="0" normalizeH="0" baseline="0" noProof="0" dirty="0" smtClean="0">
                <a:ln w="3175">
                  <a:noFill/>
                </a:ln>
                <a:solidFill>
                  <a:schemeClr val="tx1"/>
                </a:solidFill>
                <a:effectLst/>
                <a:uLnTx/>
                <a:uFillTx/>
                <a:latin typeface="微软雅黑" pitchFamily="34" charset="-122"/>
                <a:ea typeface="微软雅黑" pitchFamily="34" charset="-122"/>
              </a:rPr>
              <a:t>依据</a:t>
            </a:r>
            <a:endParaRPr kumimoji="0" lang="zh-CN" altLang="en-US" b="1" i="0" u="none" strike="noStrike" kern="0" cap="none" spc="0" normalizeH="0" baseline="0" noProof="0" dirty="0">
              <a:ln w="3175">
                <a:noFill/>
              </a:ln>
              <a:solidFill>
                <a:schemeClr val="tx1"/>
              </a:solidFill>
              <a:effectLst/>
              <a:uLnTx/>
              <a:uFillTx/>
              <a:latin typeface="微软雅黑" pitchFamily="34" charset="-122"/>
              <a:ea typeface="微软雅黑" pitchFamily="34" charset="-122"/>
            </a:endParaRPr>
          </a:p>
        </p:txBody>
      </p:sp>
      <p:sp>
        <p:nvSpPr>
          <p:cNvPr id="25" name="TextBox 24">
            <a:hlinkClick r:id="" action="ppaction://hlinkshowjump?jump=nextslide"/>
          </p:cNvPr>
          <p:cNvSpPr txBox="1"/>
          <p:nvPr/>
        </p:nvSpPr>
        <p:spPr>
          <a:xfrm>
            <a:off x="6677719" y="1110118"/>
            <a:ext cx="1909241" cy="442674"/>
          </a:xfrm>
          <a:prstGeom prst="roundRect">
            <a:avLst/>
          </a:prstGeom>
          <a:solidFill>
            <a:schemeClr val="bg1"/>
          </a:solidFill>
          <a:ln w="19050">
            <a:solidFill>
              <a:srgbClr val="C00000"/>
            </a:solidFill>
          </a:ln>
          <a:effectLst>
            <a:outerShdw blurRad="50800" dist="38100" dir="2700000" algn="tl" rotWithShape="0">
              <a:prstClr val="black">
                <a:alpha val="40000"/>
              </a:prstClr>
            </a:outerShdw>
          </a:effectLst>
        </p:spPr>
        <p:txBody>
          <a:bodyPr wrap="square">
            <a:spAutoFit/>
          </a:bodyPr>
          <a:lstStyle>
            <a:defPPr>
              <a:defRPr lang="zh-CN"/>
            </a:defPPr>
            <a:lvl1pPr algn="dist" fontAlgn="base">
              <a:spcBef>
                <a:spcPct val="0"/>
              </a:spcBef>
              <a:spcAft>
                <a:spcPct val="0"/>
              </a:spcAft>
              <a:defRPr sz="2000" b="1">
                <a:ln w="3175">
                  <a:noFill/>
                </a:ln>
                <a:gradFill>
                  <a:gsLst>
                    <a:gs pos="25000">
                      <a:srgbClr val="FF0000"/>
                    </a:gs>
                    <a:gs pos="100000">
                      <a:schemeClr val="accent2">
                        <a:shade val="45000"/>
                        <a:satMod val="165000"/>
                      </a:schemeClr>
                    </a:gs>
                  </a:gsLst>
                  <a:lin ang="5400000"/>
                </a:gradFill>
                <a:latin typeface="微软雅黑" pitchFamily="34" charset="-122"/>
                <a:ea typeface="微软雅黑" pitchFamily="34" charset="-122"/>
              </a:defRPr>
            </a:lvl1pPr>
            <a:lvl2pPr fontAlgn="base">
              <a:spcBef>
                <a:spcPct val="0"/>
              </a:spcBef>
              <a:spcAft>
                <a:spcPct val="0"/>
              </a:spcAft>
              <a:defRPr>
                <a:latin typeface="Arial" charset="0"/>
                <a:ea typeface="宋体" charset="-122"/>
              </a:defRPr>
            </a:lvl2pPr>
            <a:lvl3pPr fontAlgn="base">
              <a:spcBef>
                <a:spcPct val="0"/>
              </a:spcBef>
              <a:spcAft>
                <a:spcPct val="0"/>
              </a:spcAft>
              <a:defRPr>
                <a:latin typeface="Arial" charset="0"/>
                <a:ea typeface="宋体" charset="-122"/>
              </a:defRPr>
            </a:lvl3pPr>
            <a:lvl4pPr fontAlgn="base">
              <a:spcBef>
                <a:spcPct val="0"/>
              </a:spcBef>
              <a:spcAft>
                <a:spcPct val="0"/>
              </a:spcAft>
              <a:defRPr>
                <a:latin typeface="Arial" charset="0"/>
                <a:ea typeface="宋体" charset="-122"/>
              </a:defRPr>
            </a:lvl4pPr>
            <a:lvl5pPr fontAlgn="base">
              <a:spcBef>
                <a:spcPct val="0"/>
              </a:spcBef>
              <a:spcAft>
                <a:spcPct val="0"/>
              </a:spcAft>
              <a:defRPr>
                <a:latin typeface="Arial" charset="0"/>
                <a:ea typeface="宋体" charset="-122"/>
              </a:defRPr>
            </a:lvl5pPr>
            <a:lvl6pPr>
              <a:defRPr>
                <a:latin typeface="Arial" charset="0"/>
                <a:ea typeface="宋体" charset="-122"/>
              </a:defRPr>
            </a:lvl6pPr>
            <a:lvl7pPr>
              <a:defRPr>
                <a:latin typeface="Arial" charset="0"/>
                <a:ea typeface="宋体" charset="-122"/>
              </a:defRPr>
            </a:lvl7pPr>
            <a:lvl8pPr>
              <a:defRPr>
                <a:latin typeface="Arial" charset="0"/>
                <a:ea typeface="宋体" charset="-122"/>
              </a:defRPr>
            </a:lvl8pPr>
            <a:lvl9pPr>
              <a:defRPr>
                <a:latin typeface="Arial" charset="0"/>
                <a:ea typeface="宋体" charset="-122"/>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zh-CN" altLang="en-US" b="1" i="0" u="none" strike="noStrike" kern="0" cap="none" spc="0" normalizeH="0" baseline="0" noProof="0" dirty="0">
                <a:ln w="3175">
                  <a:noFill/>
                </a:ln>
                <a:solidFill>
                  <a:schemeClr val="tx1"/>
                </a:solidFill>
                <a:effectLst/>
                <a:uLnTx/>
                <a:uFillTx/>
                <a:latin typeface="微软雅黑" pitchFamily="34" charset="-122"/>
                <a:ea typeface="微软雅黑" pitchFamily="34" charset="-122"/>
              </a:rPr>
              <a:t>制度</a:t>
            </a:r>
            <a:r>
              <a:rPr kumimoji="0" lang="zh-CN" altLang="en-US" b="1" i="0" u="none" strike="noStrike" kern="0" cap="none" spc="0" normalizeH="0" baseline="0" noProof="0" dirty="0" smtClean="0">
                <a:ln w="3175">
                  <a:noFill/>
                </a:ln>
                <a:solidFill>
                  <a:schemeClr val="tx1"/>
                </a:solidFill>
                <a:effectLst/>
                <a:uLnTx/>
                <a:uFillTx/>
                <a:latin typeface="微软雅黑" pitchFamily="34" charset="-122"/>
                <a:ea typeface="微软雅黑" pitchFamily="34" charset="-122"/>
              </a:rPr>
              <a:t>依据</a:t>
            </a:r>
            <a:endParaRPr kumimoji="0" lang="zh-CN" altLang="en-US" b="1" i="0" u="none" strike="noStrike" kern="0" cap="none" spc="0" normalizeH="0" baseline="0" noProof="0" dirty="0">
              <a:ln w="3175">
                <a:noFill/>
              </a:ln>
              <a:solidFill>
                <a:schemeClr val="tx1"/>
              </a:solidFill>
              <a:effectLst/>
              <a:uLnTx/>
              <a:uFillTx/>
              <a:latin typeface="微软雅黑" pitchFamily="34" charset="-122"/>
              <a:ea typeface="微软雅黑" pitchFamily="34" charset="-122"/>
            </a:endParaRPr>
          </a:p>
        </p:txBody>
      </p:sp>
      <p:sp>
        <p:nvSpPr>
          <p:cNvPr id="26" name="矩形 25"/>
          <p:cNvSpPr/>
          <p:nvPr/>
        </p:nvSpPr>
        <p:spPr>
          <a:xfrm>
            <a:off x="6300192" y="1737692"/>
            <a:ext cx="2664296" cy="4901342"/>
          </a:xfrm>
          <a:prstGeom prst="rect">
            <a:avLst/>
          </a:prstGeom>
        </p:spPr>
        <p:txBody>
          <a:bodyPr wrap="square">
            <a:spAutoFit/>
          </a:bodyPr>
          <a:lstStyle/>
          <a:p>
            <a:pPr fontAlgn="base">
              <a:lnSpc>
                <a:spcPts val="2500"/>
              </a:lnSpc>
            </a:pPr>
            <a:r>
              <a:rPr lang="zh-CN" altLang="en-US" sz="1600" dirty="0">
                <a:latin typeface="华文中宋" panose="02010600040101010101" pitchFamily="2" charset="-122"/>
                <a:ea typeface="华文中宋" panose="02010600040101010101" pitchFamily="2" charset="-122"/>
              </a:rPr>
              <a:t>　　</a:t>
            </a:r>
            <a:r>
              <a:rPr lang="zh-CN" altLang="en-US" sz="1600" dirty="0" smtClean="0">
                <a:latin typeface="华文中宋" panose="02010600040101010101" pitchFamily="2" charset="-122"/>
                <a:ea typeface="华文中宋" panose="02010600040101010101" pitchFamily="2" charset="-122"/>
              </a:rPr>
              <a:t>党</a:t>
            </a:r>
            <a:r>
              <a:rPr lang="zh-CN" altLang="en-US" sz="1600" dirty="0">
                <a:latin typeface="华文中宋" panose="02010600040101010101" pitchFamily="2" charset="-122"/>
                <a:ea typeface="华文中宋" panose="02010600040101010101" pitchFamily="2" charset="-122"/>
              </a:rPr>
              <a:t>总揽全局、协调各方的领导核心</a:t>
            </a:r>
            <a:r>
              <a:rPr lang="zh-CN" altLang="en-US" sz="1600" dirty="0" smtClean="0">
                <a:latin typeface="华文中宋" panose="02010600040101010101" pitchFamily="2" charset="-122"/>
                <a:ea typeface="华文中宋" panose="02010600040101010101" pitchFamily="2" charset="-122"/>
              </a:rPr>
              <a:t>地位充分体现在</a:t>
            </a:r>
            <a:r>
              <a:rPr lang="zh-CN" altLang="en-US" sz="1600" dirty="0">
                <a:latin typeface="华文中宋" panose="02010600040101010101" pitchFamily="2" charset="-122"/>
                <a:ea typeface="华文中宋" panose="02010600040101010101" pitchFamily="2" charset="-122"/>
              </a:rPr>
              <a:t>国家运行机制和各项制度</a:t>
            </a:r>
            <a:r>
              <a:rPr lang="zh-CN" altLang="en-US" sz="1600" dirty="0" smtClean="0">
                <a:latin typeface="华文中宋" panose="02010600040101010101" pitchFamily="2" charset="-122"/>
                <a:ea typeface="华文中宋" panose="02010600040101010101" pitchFamily="2" charset="-122"/>
              </a:rPr>
              <a:t>中。</a:t>
            </a:r>
            <a:r>
              <a:rPr lang="zh-CN" altLang="en-US" sz="1600" b="1" dirty="0" smtClean="0">
                <a:solidFill>
                  <a:srgbClr val="C00000"/>
                </a:solidFill>
                <a:latin typeface="华文中宋" panose="02010600040101010101" pitchFamily="2" charset="-122"/>
                <a:ea typeface="华文中宋" panose="02010600040101010101" pitchFamily="2" charset="-122"/>
              </a:rPr>
              <a:t>宪法</a:t>
            </a:r>
            <a:r>
              <a:rPr lang="zh-CN" altLang="en-US" sz="1600" b="1" dirty="0">
                <a:solidFill>
                  <a:srgbClr val="C00000"/>
                </a:solidFill>
                <a:latin typeface="华文中宋" panose="02010600040101010101" pitchFamily="2" charset="-122"/>
                <a:ea typeface="华文中宋" panose="02010600040101010101" pitchFamily="2" charset="-122"/>
              </a:rPr>
              <a:t>有必要将坚持党的领导从具体</a:t>
            </a:r>
            <a:r>
              <a:rPr lang="zh-CN" altLang="en-US" sz="1600" b="1" dirty="0" smtClean="0">
                <a:solidFill>
                  <a:srgbClr val="C00000"/>
                </a:solidFill>
                <a:latin typeface="华文中宋" panose="02010600040101010101" pitchFamily="2" charset="-122"/>
                <a:ea typeface="华文中宋" panose="02010600040101010101" pitchFamily="2" charset="-122"/>
              </a:rPr>
              <a:t>制度上升</a:t>
            </a:r>
            <a:r>
              <a:rPr lang="zh-CN" altLang="en-US" sz="1600" b="1" dirty="0">
                <a:solidFill>
                  <a:srgbClr val="C00000"/>
                </a:solidFill>
                <a:latin typeface="华文中宋" panose="02010600040101010101" pitchFamily="2" charset="-122"/>
                <a:ea typeface="华文中宋" panose="02010600040101010101" pitchFamily="2" charset="-122"/>
              </a:rPr>
              <a:t>到国家根本</a:t>
            </a:r>
            <a:r>
              <a:rPr lang="zh-CN" altLang="en-US" sz="1600" b="1" dirty="0" smtClean="0">
                <a:solidFill>
                  <a:srgbClr val="C00000"/>
                </a:solidFill>
                <a:latin typeface="华文中宋" panose="02010600040101010101" pitchFamily="2" charset="-122"/>
                <a:ea typeface="华文中宋" panose="02010600040101010101" pitchFamily="2" charset="-122"/>
              </a:rPr>
              <a:t>制度</a:t>
            </a:r>
            <a:r>
              <a:rPr lang="zh-CN" altLang="en-US" sz="1600" dirty="0" smtClean="0">
                <a:solidFill>
                  <a:srgbClr val="C00000"/>
                </a:solidFill>
                <a:latin typeface="华文中宋" panose="02010600040101010101" pitchFamily="2" charset="-122"/>
                <a:ea typeface="华文中宋" panose="02010600040101010101" pitchFamily="2" charset="-122"/>
              </a:rPr>
              <a:t>，</a:t>
            </a:r>
            <a:r>
              <a:rPr lang="zh-CN" altLang="en-US" sz="1600" dirty="0" smtClean="0">
                <a:latin typeface="华文中宋" panose="02010600040101010101" pitchFamily="2" charset="-122"/>
                <a:ea typeface="华文中宋" panose="02010600040101010101" pitchFamily="2" charset="-122"/>
              </a:rPr>
              <a:t>使具有</a:t>
            </a:r>
            <a:r>
              <a:rPr lang="zh-CN" altLang="en-US" sz="1600" dirty="0">
                <a:latin typeface="华文中宋" panose="02010600040101010101" pitchFamily="2" charset="-122"/>
                <a:ea typeface="华文中宋" panose="02010600040101010101" pitchFamily="2" charset="-122"/>
              </a:rPr>
              <a:t>更强的制度约束力和更高的法律</a:t>
            </a:r>
            <a:r>
              <a:rPr lang="zh-CN" altLang="en-US" sz="1600" dirty="0" smtClean="0">
                <a:latin typeface="华文中宋" panose="02010600040101010101" pitchFamily="2" charset="-122"/>
                <a:ea typeface="华文中宋" panose="02010600040101010101" pitchFamily="2" charset="-122"/>
              </a:rPr>
              <a:t>效力。</a:t>
            </a:r>
            <a:endParaRPr lang="zh-CN" altLang="en-US" sz="1600" dirty="0">
              <a:latin typeface="华文中宋" panose="02010600040101010101" pitchFamily="2" charset="-122"/>
              <a:ea typeface="华文中宋" panose="02010600040101010101" pitchFamily="2" charset="-122"/>
            </a:endParaRPr>
          </a:p>
          <a:p>
            <a:pPr fontAlgn="base">
              <a:lnSpc>
                <a:spcPts val="2500"/>
              </a:lnSpc>
            </a:pPr>
            <a:r>
              <a:rPr lang="zh-CN" altLang="en-US" sz="1600" dirty="0">
                <a:latin typeface="华文中宋" panose="02010600040101010101" pitchFamily="2" charset="-122"/>
                <a:ea typeface="华文中宋" panose="02010600040101010101" pitchFamily="2" charset="-122"/>
              </a:rPr>
              <a:t>　　从我国</a:t>
            </a:r>
            <a:r>
              <a:rPr lang="zh-CN" altLang="en-US" sz="1600" dirty="0" smtClean="0">
                <a:latin typeface="华文中宋" panose="02010600040101010101" pitchFamily="2" charset="-122"/>
                <a:ea typeface="华文中宋" panose="02010600040101010101" pitchFamily="2" charset="-122"/>
              </a:rPr>
              <a:t>法治发展</a:t>
            </a:r>
            <a:r>
              <a:rPr lang="zh-CN" altLang="en-US" sz="1600" dirty="0">
                <a:latin typeface="华文中宋" panose="02010600040101010101" pitchFamily="2" charset="-122"/>
                <a:ea typeface="华文中宋" panose="02010600040101010101" pitchFamily="2" charset="-122"/>
              </a:rPr>
              <a:t>进程来看，坚持党的领导、人民当家作主、依法治国有机统一，是贯穿始终</a:t>
            </a:r>
            <a:r>
              <a:rPr lang="zh-CN" altLang="en-US" sz="1600" dirty="0" smtClean="0">
                <a:latin typeface="华文中宋" panose="02010600040101010101" pitchFamily="2" charset="-122"/>
                <a:ea typeface="华文中宋" panose="02010600040101010101" pitchFamily="2" charset="-122"/>
              </a:rPr>
              <a:t>的指导</a:t>
            </a:r>
            <a:r>
              <a:rPr lang="zh-CN" altLang="en-US" sz="1600" dirty="0">
                <a:latin typeface="华文中宋" panose="02010600040101010101" pitchFamily="2" charset="-122"/>
                <a:ea typeface="华文中宋" panose="02010600040101010101" pitchFamily="2" charset="-122"/>
              </a:rPr>
              <a:t>方针。</a:t>
            </a:r>
            <a:r>
              <a:rPr lang="zh-CN" altLang="en-US" sz="1600" b="1" dirty="0">
                <a:solidFill>
                  <a:srgbClr val="C00000"/>
                </a:solidFill>
                <a:latin typeface="华文中宋" panose="02010600040101010101" pitchFamily="2" charset="-122"/>
                <a:ea typeface="华文中宋" panose="02010600040101010101" pitchFamily="2" charset="-122"/>
              </a:rPr>
              <a:t>党领导人民</a:t>
            </a:r>
            <a:r>
              <a:rPr lang="zh-CN" altLang="en-US" sz="1600" b="1" dirty="0" smtClean="0">
                <a:solidFill>
                  <a:srgbClr val="C00000"/>
                </a:solidFill>
                <a:latin typeface="华文中宋" panose="02010600040101010101" pitchFamily="2" charset="-122"/>
                <a:ea typeface="华文中宋" panose="02010600040101010101" pitchFamily="2" charset="-122"/>
              </a:rPr>
              <a:t>制定、执行宪法</a:t>
            </a:r>
            <a:r>
              <a:rPr lang="zh-CN" altLang="en-US" sz="1600" b="1" dirty="0">
                <a:solidFill>
                  <a:srgbClr val="C00000"/>
                </a:solidFill>
                <a:latin typeface="华文中宋" panose="02010600040101010101" pitchFamily="2" charset="-122"/>
                <a:ea typeface="华文中宋" panose="02010600040101010101" pitchFamily="2" charset="-122"/>
              </a:rPr>
              <a:t>和</a:t>
            </a:r>
            <a:r>
              <a:rPr lang="zh-CN" altLang="en-US" sz="1600" b="1" dirty="0" smtClean="0">
                <a:solidFill>
                  <a:srgbClr val="C00000"/>
                </a:solidFill>
                <a:latin typeface="华文中宋" panose="02010600040101010101" pitchFamily="2" charset="-122"/>
                <a:ea typeface="华文中宋" panose="02010600040101010101" pitchFamily="2" charset="-122"/>
              </a:rPr>
              <a:t>法律、捍卫</a:t>
            </a:r>
            <a:r>
              <a:rPr lang="zh-CN" altLang="en-US" sz="1600" b="1" dirty="0">
                <a:solidFill>
                  <a:srgbClr val="C00000"/>
                </a:solidFill>
                <a:latin typeface="华文中宋" panose="02010600040101010101" pitchFamily="2" charset="-122"/>
                <a:ea typeface="华文中宋" panose="02010600040101010101" pitchFamily="2" charset="-122"/>
              </a:rPr>
              <a:t>宪法和法律尊严</a:t>
            </a:r>
            <a:r>
              <a:rPr lang="zh-CN" altLang="en-US" sz="1600" b="1" dirty="0" smtClean="0">
                <a:solidFill>
                  <a:srgbClr val="C00000"/>
                </a:solidFill>
                <a:latin typeface="华文中宋" panose="02010600040101010101" pitchFamily="2" charset="-122"/>
                <a:ea typeface="华文中宋" panose="02010600040101010101" pitchFamily="2" charset="-122"/>
              </a:rPr>
              <a:t>，宪法</a:t>
            </a:r>
            <a:r>
              <a:rPr lang="zh-CN" altLang="en-US" sz="1600" b="1" dirty="0">
                <a:solidFill>
                  <a:srgbClr val="C00000"/>
                </a:solidFill>
                <a:latin typeface="华文中宋" panose="02010600040101010101" pitchFamily="2" charset="-122"/>
                <a:ea typeface="华文中宋" panose="02010600040101010101" pitchFamily="2" charset="-122"/>
              </a:rPr>
              <a:t>也要为坚持党的领导提供有力法律</a:t>
            </a:r>
            <a:r>
              <a:rPr lang="zh-CN" altLang="en-US" sz="1600" b="1" dirty="0" smtClean="0">
                <a:solidFill>
                  <a:srgbClr val="C00000"/>
                </a:solidFill>
                <a:latin typeface="华文中宋" panose="02010600040101010101" pitchFamily="2" charset="-122"/>
                <a:ea typeface="华文中宋" panose="02010600040101010101" pitchFamily="2" charset="-122"/>
              </a:rPr>
              <a:t>保障。</a:t>
            </a:r>
            <a:endParaRPr lang="zh-CN" altLang="en-US" sz="1600" b="1" dirty="0">
              <a:solidFill>
                <a:srgbClr val="C00000"/>
              </a:solidFill>
              <a:latin typeface="华文中宋" panose="02010600040101010101" pitchFamily="2" charset="-122"/>
              <a:ea typeface="华文中宋" panose="02010600040101010101" pitchFamily="2" charset="-122"/>
            </a:endParaRPr>
          </a:p>
        </p:txBody>
      </p:sp>
      <p:sp>
        <p:nvSpPr>
          <p:cNvPr id="27" name="矩形 26"/>
          <p:cNvSpPr/>
          <p:nvPr/>
        </p:nvSpPr>
        <p:spPr>
          <a:xfrm>
            <a:off x="3227357" y="1737692"/>
            <a:ext cx="2808312" cy="3939540"/>
          </a:xfrm>
          <a:prstGeom prst="rect">
            <a:avLst/>
          </a:prstGeom>
        </p:spPr>
        <p:txBody>
          <a:bodyPr wrap="square">
            <a:spAutoFit/>
          </a:bodyPr>
          <a:lstStyle/>
          <a:p>
            <a:pPr fontAlgn="base">
              <a:lnSpc>
                <a:spcPts val="2500"/>
              </a:lnSpc>
            </a:pPr>
            <a:r>
              <a:rPr lang="zh-CN" altLang="en-US" sz="1600" dirty="0">
                <a:latin typeface="华文中宋" panose="02010600040101010101" pitchFamily="2" charset="-122"/>
                <a:ea typeface="华文中宋" panose="02010600040101010101" pitchFamily="2" charset="-122"/>
              </a:rPr>
              <a:t>　　</a:t>
            </a:r>
            <a:r>
              <a:rPr lang="zh-CN" altLang="en-US" sz="1600" dirty="0" smtClean="0">
                <a:latin typeface="华文中宋" panose="02010600040101010101" pitchFamily="2" charset="-122"/>
                <a:ea typeface="华文中宋" panose="02010600040101010101" pitchFamily="2" charset="-122"/>
              </a:rPr>
              <a:t>宪法同党</a:t>
            </a:r>
            <a:r>
              <a:rPr lang="zh-CN" altLang="en-US" sz="1600" dirty="0">
                <a:latin typeface="华文中宋" panose="02010600040101010101" pitchFamily="2" charset="-122"/>
                <a:ea typeface="华文中宋" panose="02010600040101010101" pitchFamily="2" charset="-122"/>
              </a:rPr>
              <a:t>团结带领人民进行的实践探索紧密</a:t>
            </a:r>
            <a:r>
              <a:rPr lang="zh-CN" altLang="en-US" sz="1600" dirty="0" smtClean="0">
                <a:latin typeface="华文中宋" panose="02010600040101010101" pitchFamily="2" charset="-122"/>
                <a:ea typeface="华文中宋" panose="02010600040101010101" pitchFamily="2" charset="-122"/>
              </a:rPr>
              <a:t>联系，</a:t>
            </a:r>
            <a:r>
              <a:rPr lang="zh-CN" altLang="en-US" sz="1600" b="1" dirty="0" smtClean="0">
                <a:solidFill>
                  <a:srgbClr val="C00000"/>
                </a:solidFill>
                <a:latin typeface="华文中宋" panose="02010600040101010101" pitchFamily="2" charset="-122"/>
                <a:ea typeface="华文中宋" panose="02010600040101010101" pitchFamily="2" charset="-122"/>
              </a:rPr>
              <a:t>党</a:t>
            </a:r>
            <a:r>
              <a:rPr lang="zh-CN" altLang="en-US" sz="1600" b="1" dirty="0">
                <a:solidFill>
                  <a:srgbClr val="C00000"/>
                </a:solidFill>
                <a:latin typeface="华文中宋" panose="02010600040101010101" pitchFamily="2" charset="-122"/>
                <a:ea typeface="华文中宋" panose="02010600040101010101" pitchFamily="2" charset="-122"/>
              </a:rPr>
              <a:t>的领导</a:t>
            </a:r>
            <a:r>
              <a:rPr lang="zh-CN" altLang="en-US" sz="1600" b="1" dirty="0" smtClean="0">
                <a:solidFill>
                  <a:srgbClr val="C00000"/>
                </a:solidFill>
                <a:latin typeface="华文中宋" panose="02010600040101010101" pitchFamily="2" charset="-122"/>
                <a:ea typeface="华文中宋" panose="02010600040101010101" pitchFamily="2" charset="-122"/>
              </a:rPr>
              <a:t>地位是</a:t>
            </a:r>
            <a:r>
              <a:rPr lang="zh-CN" altLang="en-US" sz="1600" b="1" dirty="0">
                <a:solidFill>
                  <a:srgbClr val="C00000"/>
                </a:solidFill>
                <a:latin typeface="华文中宋" panose="02010600040101010101" pitchFamily="2" charset="-122"/>
                <a:ea typeface="华文中宋" panose="02010600040101010101" pitchFamily="2" charset="-122"/>
              </a:rPr>
              <a:t>历史的选择、人民的选择</a:t>
            </a:r>
            <a:r>
              <a:rPr lang="zh-CN" altLang="en-US" sz="1600" dirty="0" smtClean="0">
                <a:latin typeface="华文中宋" panose="02010600040101010101" pitchFamily="2" charset="-122"/>
                <a:ea typeface="华文中宋" panose="02010600040101010101" pitchFamily="2" charset="-122"/>
              </a:rPr>
              <a:t>。</a:t>
            </a:r>
            <a:endParaRPr lang="en-US" altLang="zh-CN" sz="1600" dirty="0">
              <a:latin typeface="华文中宋" panose="02010600040101010101" pitchFamily="2" charset="-122"/>
              <a:ea typeface="华文中宋" panose="02010600040101010101" pitchFamily="2" charset="-122"/>
            </a:endParaRPr>
          </a:p>
          <a:p>
            <a:pPr fontAlgn="base">
              <a:lnSpc>
                <a:spcPts val="2500"/>
              </a:lnSpc>
            </a:pPr>
            <a:r>
              <a:rPr lang="zh-CN" altLang="en-US" sz="1600" dirty="0">
                <a:latin typeface="华文中宋" panose="02010600040101010101" pitchFamily="2" charset="-122"/>
                <a:ea typeface="华文中宋" panose="02010600040101010101" pitchFamily="2" charset="-122"/>
              </a:rPr>
              <a:t>　　</a:t>
            </a:r>
            <a:r>
              <a:rPr lang="zh-CN" altLang="en-US" sz="1600" b="1" dirty="0" smtClean="0">
                <a:solidFill>
                  <a:srgbClr val="C00000"/>
                </a:solidFill>
                <a:latin typeface="华文中宋" panose="02010600040101010101" pitchFamily="2" charset="-122"/>
                <a:ea typeface="华文中宋" panose="02010600040101010101" pitchFamily="2" charset="-122"/>
              </a:rPr>
              <a:t>改革开放</a:t>
            </a:r>
            <a:r>
              <a:rPr lang="zh-CN" altLang="en-US" sz="1600" b="1" dirty="0">
                <a:solidFill>
                  <a:srgbClr val="C00000"/>
                </a:solidFill>
                <a:latin typeface="华文中宋" panose="02010600040101010101" pitchFamily="2" charset="-122"/>
                <a:ea typeface="华文中宋" panose="02010600040101010101" pitchFamily="2" charset="-122"/>
              </a:rPr>
              <a:t>伟大实践告诉我们：</a:t>
            </a:r>
            <a:r>
              <a:rPr lang="zh-CN" altLang="en-US" sz="1600" dirty="0">
                <a:latin typeface="华文中宋" panose="02010600040101010101" pitchFamily="2" charset="-122"/>
                <a:ea typeface="华文中宋" panose="02010600040101010101" pitchFamily="2" charset="-122"/>
              </a:rPr>
              <a:t>党的领导是</a:t>
            </a:r>
            <a:r>
              <a:rPr lang="zh-CN" altLang="en-US" sz="1600" dirty="0" smtClean="0">
                <a:latin typeface="华文中宋" panose="02010600040101010101" pitchFamily="2" charset="-122"/>
                <a:ea typeface="华文中宋" panose="02010600040101010101" pitchFamily="2" charset="-122"/>
              </a:rPr>
              <a:t>国家根本、</a:t>
            </a:r>
            <a:r>
              <a:rPr lang="zh-CN" altLang="en-US" sz="1600" dirty="0">
                <a:latin typeface="华文中宋" panose="02010600040101010101" pitchFamily="2" charset="-122"/>
                <a:ea typeface="华文中宋" panose="02010600040101010101" pitchFamily="2" charset="-122"/>
              </a:rPr>
              <a:t>命脉所在，是全体</a:t>
            </a:r>
            <a:r>
              <a:rPr lang="zh-CN" altLang="en-US" sz="1600" dirty="0" smtClean="0">
                <a:latin typeface="华文中宋" panose="02010600040101010101" pitchFamily="2" charset="-122"/>
                <a:ea typeface="华文中宋" panose="02010600040101010101" pitchFamily="2" charset="-122"/>
              </a:rPr>
              <a:t>人民利益和幸福</a:t>
            </a:r>
            <a:r>
              <a:rPr lang="zh-CN" altLang="en-US" sz="1600" dirty="0">
                <a:latin typeface="华文中宋" panose="02010600040101010101" pitchFamily="2" charset="-122"/>
                <a:ea typeface="华文中宋" panose="02010600040101010101" pitchFamily="2" charset="-122"/>
              </a:rPr>
              <a:t>所系</a:t>
            </a:r>
            <a:r>
              <a:rPr lang="zh-CN" altLang="en-US" sz="1600" dirty="0" smtClean="0">
                <a:latin typeface="华文中宋" panose="02010600040101010101" pitchFamily="2" charset="-122"/>
                <a:ea typeface="华文中宋" panose="02010600040101010101" pitchFamily="2" charset="-122"/>
              </a:rPr>
              <a:t>。</a:t>
            </a:r>
            <a:endParaRPr lang="en-US" altLang="zh-CN" sz="1600" dirty="0" smtClean="0">
              <a:latin typeface="华文中宋" panose="02010600040101010101" pitchFamily="2" charset="-122"/>
              <a:ea typeface="华文中宋" panose="02010600040101010101" pitchFamily="2" charset="-122"/>
            </a:endParaRPr>
          </a:p>
          <a:p>
            <a:pPr fontAlgn="base">
              <a:lnSpc>
                <a:spcPts val="2500"/>
              </a:lnSpc>
            </a:pPr>
            <a:r>
              <a:rPr lang="zh-CN" altLang="en-US" sz="1600" dirty="0">
                <a:latin typeface="华文中宋" panose="02010600040101010101" pitchFamily="2" charset="-122"/>
                <a:ea typeface="华文中宋" panose="02010600040101010101" pitchFamily="2" charset="-122"/>
              </a:rPr>
              <a:t>　　</a:t>
            </a:r>
            <a:r>
              <a:rPr lang="zh-CN" altLang="en-US" sz="1600" b="1" dirty="0">
                <a:solidFill>
                  <a:srgbClr val="C00000"/>
                </a:solidFill>
                <a:latin typeface="华文中宋" panose="02010600040101010101" pitchFamily="2" charset="-122"/>
                <a:ea typeface="华文中宋" panose="02010600040101010101" pitchFamily="2" charset="-122"/>
              </a:rPr>
              <a:t>改革开放伟大</a:t>
            </a:r>
            <a:r>
              <a:rPr lang="zh-CN" altLang="en-US" sz="1600" b="1" dirty="0" smtClean="0">
                <a:solidFill>
                  <a:srgbClr val="C00000"/>
                </a:solidFill>
                <a:latin typeface="华文中宋" panose="02010600040101010101" pitchFamily="2" charset="-122"/>
                <a:ea typeface="华文中宋" panose="02010600040101010101" pitchFamily="2" charset="-122"/>
              </a:rPr>
              <a:t>实践启示未来</a:t>
            </a:r>
            <a:r>
              <a:rPr lang="zh-CN" altLang="en-US" sz="1600" b="1" dirty="0">
                <a:solidFill>
                  <a:srgbClr val="C00000"/>
                </a:solidFill>
                <a:latin typeface="华文中宋" panose="02010600040101010101" pitchFamily="2" charset="-122"/>
                <a:ea typeface="华文中宋" panose="02010600040101010101" pitchFamily="2" charset="-122"/>
              </a:rPr>
              <a:t>：</a:t>
            </a:r>
            <a:r>
              <a:rPr lang="zh-CN" altLang="en-US" sz="1600" dirty="0">
                <a:latin typeface="华文中宋" panose="02010600040101010101" pitchFamily="2" charset="-122"/>
                <a:ea typeface="华文中宋" panose="02010600040101010101" pitchFamily="2" charset="-122"/>
              </a:rPr>
              <a:t>没有党的领导，就不可能夺取新时代中国特色社会主义伟大</a:t>
            </a:r>
            <a:r>
              <a:rPr lang="zh-CN" altLang="en-US" sz="1600" dirty="0" smtClean="0">
                <a:latin typeface="华文中宋" panose="02010600040101010101" pitchFamily="2" charset="-122"/>
                <a:ea typeface="华文中宋" panose="02010600040101010101" pitchFamily="2" charset="-122"/>
              </a:rPr>
              <a:t>胜利。</a:t>
            </a:r>
            <a:endParaRPr lang="zh-CN" altLang="en-US" sz="1600" dirty="0">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28712487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文本框 17"/>
          <p:cNvSpPr txBox="1"/>
          <p:nvPr/>
        </p:nvSpPr>
        <p:spPr>
          <a:xfrm>
            <a:off x="0" y="286278"/>
            <a:ext cx="9144000" cy="492438"/>
          </a:xfrm>
          <a:prstGeom prst="rect">
            <a:avLst/>
          </a:prstGeom>
          <a:noFill/>
        </p:spPr>
        <p:txBody>
          <a:bodyPr wrap="square" lIns="121917" tIns="60958" rIns="121917" bIns="60958" rtlCol="0">
            <a:spAutoFit/>
          </a:bodyPr>
          <a:lstStyle/>
          <a:p>
            <a:pPr algn="ctr" defTabSz="1218565" eaLnBrk="1" fontAlgn="auto" hangingPunct="1">
              <a:spcBef>
                <a:spcPts val="0"/>
              </a:spcBef>
              <a:spcAft>
                <a:spcPts val="0"/>
              </a:spcAft>
            </a:pPr>
            <a:r>
              <a:rPr lang="zh-CN" altLang="en-US" sz="2400" b="1" dirty="0">
                <a:solidFill>
                  <a:srgbClr val="C00000"/>
                </a:solidFill>
                <a:latin typeface="Arial"/>
                <a:ea typeface="微软雅黑"/>
              </a:rPr>
              <a:t>第四条第一</a:t>
            </a:r>
            <a:r>
              <a:rPr lang="zh-CN" altLang="en-US" sz="2400" b="1" dirty="0" smtClean="0">
                <a:solidFill>
                  <a:srgbClr val="C00000"/>
                </a:solidFill>
                <a:latin typeface="Arial"/>
                <a:ea typeface="微软雅黑"/>
              </a:rPr>
              <a:t>款</a:t>
            </a:r>
            <a:r>
              <a:rPr lang="zh-CN" altLang="en-US" sz="2400" b="1" dirty="0">
                <a:solidFill>
                  <a:srgbClr val="0067AC"/>
                </a:solidFill>
                <a:latin typeface="Arial"/>
                <a:ea typeface="微软雅黑"/>
              </a:rPr>
              <a:t>（修改前后对比</a:t>
            </a:r>
            <a:r>
              <a:rPr lang="zh-CN" altLang="en-US" sz="2400" b="1" dirty="0" smtClean="0">
                <a:solidFill>
                  <a:srgbClr val="0067AC"/>
                </a:solidFill>
                <a:latin typeface="Arial"/>
                <a:ea typeface="微软雅黑"/>
              </a:rPr>
              <a:t>）</a:t>
            </a:r>
            <a:endParaRPr lang="zh-CN" altLang="en-US" sz="2400" b="1" dirty="0">
              <a:solidFill>
                <a:srgbClr val="0067AC"/>
              </a:solidFill>
              <a:latin typeface="微软雅黑"/>
              <a:ea typeface="微软雅黑"/>
              <a:cs typeface="Times New Roman" pitchFamily="18" charset="0"/>
            </a:endParaRPr>
          </a:p>
        </p:txBody>
      </p:sp>
      <p:sp>
        <p:nvSpPr>
          <p:cNvPr id="32" name="下箭头 31"/>
          <p:cNvSpPr/>
          <p:nvPr/>
        </p:nvSpPr>
        <p:spPr>
          <a:xfrm rot="16200000">
            <a:off x="4349886" y="1895023"/>
            <a:ext cx="388655" cy="417537"/>
          </a:xfrm>
          <a:prstGeom prst="downArrow">
            <a:avLst/>
          </a:prstGeom>
          <a:solidFill>
            <a:schemeClr val="bg1">
              <a:lumMod val="50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smtClean="0">
              <a:ln>
                <a:noFill/>
              </a:ln>
              <a:solidFill>
                <a:prstClr val="white"/>
              </a:solidFill>
              <a:effectLst/>
              <a:uLnTx/>
              <a:uFillTx/>
              <a:latin typeface="Arial"/>
              <a:ea typeface="微软雅黑"/>
              <a:cs typeface="+mn-cs"/>
            </a:endParaRPr>
          </a:p>
        </p:txBody>
      </p:sp>
      <p:sp>
        <p:nvSpPr>
          <p:cNvPr id="33" name="TextBox 32"/>
          <p:cNvSpPr txBox="1"/>
          <p:nvPr/>
        </p:nvSpPr>
        <p:spPr bwMode="auto">
          <a:xfrm>
            <a:off x="409352" y="927188"/>
            <a:ext cx="3729652" cy="2353208"/>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dirty="0" smtClean="0">
                <a:solidFill>
                  <a:srgbClr val="000000"/>
                </a:solidFill>
                <a:latin typeface="华文中宋" panose="02010600040101010101" pitchFamily="2" charset="-122"/>
                <a:ea typeface="华文中宋" panose="02010600040101010101" pitchFamily="2" charset="-122"/>
                <a:cs typeface="宋体" pitchFamily="2" charset="-122"/>
              </a:rPr>
              <a:t>中华人民共和国</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各民族一律平等。国家保障各少数民族的合法的权利和利益，维护和发展各民族的平等、团结、互助关系。禁止对任何民族的歧视和压迫，禁止破坏民族团结和制造民族分裂的行为</a:t>
            </a:r>
            <a:r>
              <a:rPr lang="zh-CN" altLang="en-US" sz="1600" dirty="0" smtClean="0">
                <a:solidFill>
                  <a:srgbClr val="000000"/>
                </a:solidFill>
                <a:latin typeface="华文中宋" panose="02010600040101010101" pitchFamily="2" charset="-122"/>
                <a:ea typeface="华文中宋" panose="02010600040101010101" pitchFamily="2" charset="-122"/>
                <a:cs typeface="宋体" pitchFamily="2" charset="-122"/>
              </a:rPr>
              <a:t>。</a:t>
            </a:r>
          </a:p>
        </p:txBody>
      </p:sp>
      <p:sp>
        <p:nvSpPr>
          <p:cNvPr id="34" name="TextBox 33"/>
          <p:cNvSpPr txBox="1"/>
          <p:nvPr/>
        </p:nvSpPr>
        <p:spPr bwMode="auto">
          <a:xfrm>
            <a:off x="4873848" y="927188"/>
            <a:ext cx="3960440" cy="2400657"/>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中华人民共和国各民族一律平等。国家保障各少数民族的合法的权利和利益，</a:t>
            </a:r>
            <a:r>
              <a:rPr lang="zh-CN" altLang="en-US" sz="1600" b="1" dirty="0">
                <a:solidFill>
                  <a:srgbClr val="000000"/>
                </a:solidFill>
                <a:latin typeface="华文中宋" panose="02010600040101010101" pitchFamily="2" charset="-122"/>
                <a:ea typeface="华文中宋" panose="02010600040101010101" pitchFamily="2" charset="-122"/>
                <a:cs typeface="宋体" pitchFamily="2" charset="-122"/>
              </a:rPr>
              <a:t>维护和发展各民族的平等团结互助</a:t>
            </a: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和谐</a:t>
            </a:r>
            <a:r>
              <a:rPr lang="zh-CN" altLang="en-US" sz="1600" b="1" dirty="0">
                <a:solidFill>
                  <a:srgbClr val="000000"/>
                </a:solidFill>
                <a:latin typeface="华文中宋" panose="02010600040101010101" pitchFamily="2" charset="-122"/>
                <a:ea typeface="华文中宋" panose="02010600040101010101" pitchFamily="2" charset="-122"/>
                <a:cs typeface="宋体" pitchFamily="2" charset="-122"/>
              </a:rPr>
              <a:t>关系。</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禁止对任何民族的歧视和压迫，禁止破坏民族团结和制造民族分裂的行为</a:t>
            </a:r>
            <a:r>
              <a:rPr lang="zh-CN" altLang="en-US" sz="1600" dirty="0" smtClean="0">
                <a:solidFill>
                  <a:srgbClr val="000000"/>
                </a:solidFill>
                <a:latin typeface="华文中宋" panose="02010600040101010101" pitchFamily="2" charset="-122"/>
                <a:ea typeface="华文中宋" panose="02010600040101010101" pitchFamily="2" charset="-122"/>
                <a:cs typeface="宋体" pitchFamily="2" charset="-122"/>
              </a:rPr>
              <a:t>。</a:t>
            </a:r>
            <a:endParaRPr lang="en-US" altLang="zh-CN" sz="1600" dirty="0" smtClean="0">
              <a:solidFill>
                <a:srgbClr val="000000"/>
              </a:solidFill>
              <a:latin typeface="华文中宋" panose="02010600040101010101" pitchFamily="2" charset="-122"/>
              <a:ea typeface="华文中宋" panose="02010600040101010101" pitchFamily="2" charset="-122"/>
              <a:cs typeface="宋体" pitchFamily="2" charset="-122"/>
            </a:endParaRPr>
          </a:p>
          <a:p>
            <a:pPr lvl="0" indent="457200" eaLnBrk="1" hangingPunct="1">
              <a:lnSpc>
                <a:spcPts val="3000"/>
              </a:lnSpc>
            </a:pPr>
            <a:endPar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endParaRPr>
          </a:p>
        </p:txBody>
      </p:sp>
      <p:sp>
        <p:nvSpPr>
          <p:cNvPr id="12" name="文本框 17"/>
          <p:cNvSpPr txBox="1"/>
          <p:nvPr/>
        </p:nvSpPr>
        <p:spPr>
          <a:xfrm>
            <a:off x="0" y="3428365"/>
            <a:ext cx="9144000" cy="492438"/>
          </a:xfrm>
          <a:prstGeom prst="rect">
            <a:avLst/>
          </a:prstGeom>
          <a:noFill/>
        </p:spPr>
        <p:txBody>
          <a:bodyPr wrap="square" lIns="121917" tIns="60958" rIns="121917" bIns="60958" rtlCol="0">
            <a:spAutoFit/>
          </a:bodyPr>
          <a:lstStyle/>
          <a:p>
            <a:pPr algn="ctr" defTabSz="1218565" eaLnBrk="1" fontAlgn="auto" hangingPunct="1">
              <a:spcBef>
                <a:spcPts val="0"/>
              </a:spcBef>
              <a:spcAft>
                <a:spcPts val="0"/>
              </a:spcAft>
            </a:pPr>
            <a:r>
              <a:rPr lang="zh-CN" altLang="en-US" sz="2400" b="1" dirty="0">
                <a:solidFill>
                  <a:srgbClr val="C00000"/>
                </a:solidFill>
                <a:latin typeface="Arial"/>
                <a:ea typeface="微软雅黑"/>
              </a:rPr>
              <a:t>第二十四条第二</a:t>
            </a:r>
            <a:r>
              <a:rPr lang="zh-CN" altLang="en-US" sz="2400" b="1" dirty="0" smtClean="0">
                <a:solidFill>
                  <a:srgbClr val="C00000"/>
                </a:solidFill>
                <a:latin typeface="Arial"/>
                <a:ea typeface="微软雅黑"/>
              </a:rPr>
              <a:t>款</a:t>
            </a:r>
            <a:r>
              <a:rPr lang="zh-CN" altLang="en-US" sz="2400" b="1" dirty="0">
                <a:solidFill>
                  <a:srgbClr val="0067AC"/>
                </a:solidFill>
                <a:latin typeface="Arial"/>
                <a:ea typeface="微软雅黑"/>
              </a:rPr>
              <a:t>（修改前后对比</a:t>
            </a:r>
            <a:r>
              <a:rPr lang="zh-CN" altLang="en-US" sz="2400" b="1" dirty="0" smtClean="0">
                <a:solidFill>
                  <a:srgbClr val="0067AC"/>
                </a:solidFill>
                <a:latin typeface="Arial"/>
                <a:ea typeface="微软雅黑"/>
              </a:rPr>
              <a:t>）</a:t>
            </a:r>
            <a:endParaRPr lang="zh-CN" altLang="en-US" sz="2400" b="1" dirty="0">
              <a:solidFill>
                <a:srgbClr val="0067AC"/>
              </a:solidFill>
              <a:latin typeface="微软雅黑"/>
              <a:ea typeface="微软雅黑"/>
              <a:cs typeface="Times New Roman" pitchFamily="18" charset="0"/>
            </a:endParaRPr>
          </a:p>
        </p:txBody>
      </p:sp>
      <p:sp>
        <p:nvSpPr>
          <p:cNvPr id="13" name="下箭头 12"/>
          <p:cNvSpPr/>
          <p:nvPr/>
        </p:nvSpPr>
        <p:spPr>
          <a:xfrm rot="16200000">
            <a:off x="4349885" y="5256542"/>
            <a:ext cx="388655" cy="417537"/>
          </a:xfrm>
          <a:prstGeom prst="downArrow">
            <a:avLst/>
          </a:prstGeom>
          <a:solidFill>
            <a:schemeClr val="bg1">
              <a:lumMod val="50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smtClean="0">
              <a:ln>
                <a:noFill/>
              </a:ln>
              <a:solidFill>
                <a:prstClr val="white"/>
              </a:solidFill>
              <a:effectLst/>
              <a:uLnTx/>
              <a:uFillTx/>
              <a:latin typeface="Arial"/>
              <a:ea typeface="微软雅黑"/>
              <a:cs typeface="+mn-cs"/>
            </a:endParaRPr>
          </a:p>
        </p:txBody>
      </p:sp>
      <p:sp>
        <p:nvSpPr>
          <p:cNvPr id="14" name="TextBox 13"/>
          <p:cNvSpPr txBox="1"/>
          <p:nvPr/>
        </p:nvSpPr>
        <p:spPr bwMode="auto">
          <a:xfrm>
            <a:off x="409352" y="4072622"/>
            <a:ext cx="3729652" cy="2737929"/>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国家提倡爱祖国、爱人民、爱劳动、爱科学、爱社会主义的公德，在人民中进行爱国主义、集体主义和国际主义、共产主义的教育，进行辩证唯物主义和历史唯物主义的教育，反对资本主义的、封建主义的和其他的腐朽思想</a:t>
            </a:r>
            <a:r>
              <a:rPr lang="zh-CN" altLang="en-US" sz="1600" dirty="0" smtClean="0">
                <a:solidFill>
                  <a:srgbClr val="000000"/>
                </a:solidFill>
                <a:latin typeface="华文中宋" panose="02010600040101010101" pitchFamily="2" charset="-122"/>
                <a:ea typeface="华文中宋" panose="02010600040101010101" pitchFamily="2" charset="-122"/>
                <a:cs typeface="宋体" pitchFamily="2" charset="-122"/>
              </a:rPr>
              <a:t>。</a:t>
            </a:r>
            <a:endParaRPr lang="en-US" altLang="zh-CN" sz="1600" dirty="0" smtClean="0">
              <a:solidFill>
                <a:srgbClr val="000000"/>
              </a:solidFill>
              <a:latin typeface="华文中宋" panose="02010600040101010101" pitchFamily="2" charset="-122"/>
              <a:ea typeface="华文中宋" panose="02010600040101010101" pitchFamily="2" charset="-122"/>
              <a:cs typeface="宋体" pitchFamily="2" charset="-122"/>
            </a:endParaRPr>
          </a:p>
          <a:p>
            <a:pPr lvl="0" indent="457200" eaLnBrk="1" hangingPunct="1">
              <a:lnSpc>
                <a:spcPts val="3000"/>
              </a:lnSpc>
            </a:pPr>
            <a:endPar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endParaRPr>
          </a:p>
        </p:txBody>
      </p:sp>
      <p:sp>
        <p:nvSpPr>
          <p:cNvPr id="15" name="TextBox 14"/>
          <p:cNvSpPr txBox="1"/>
          <p:nvPr/>
        </p:nvSpPr>
        <p:spPr bwMode="auto">
          <a:xfrm>
            <a:off x="4873848" y="4072622"/>
            <a:ext cx="3960440" cy="2785378"/>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b="1" dirty="0">
                <a:solidFill>
                  <a:srgbClr val="000000"/>
                </a:solidFill>
                <a:latin typeface="华文中宋" panose="02010600040101010101" pitchFamily="2" charset="-122"/>
                <a:ea typeface="华文中宋" panose="02010600040101010101" pitchFamily="2" charset="-122"/>
                <a:cs typeface="宋体" pitchFamily="2" charset="-122"/>
              </a:rPr>
              <a:t>国家</a:t>
            </a: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倡导社会主义核心价值观</a:t>
            </a:r>
            <a:r>
              <a:rPr lang="zh-CN" altLang="en-US" sz="1600" b="1" dirty="0">
                <a:solidFill>
                  <a:srgbClr val="000000"/>
                </a:solidFill>
                <a:latin typeface="华文中宋" panose="02010600040101010101" pitchFamily="2" charset="-122"/>
                <a:ea typeface="华文中宋" panose="02010600040101010101" pitchFamily="2" charset="-122"/>
                <a:cs typeface="宋体" pitchFamily="2" charset="-122"/>
              </a:rPr>
              <a:t>，</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提倡爱祖国、爱人民、爱劳动、爱科学、爱社会主义的公德，在人民中进行爱国主义、集体主义和国际主义、共产主义的教育，进行辩证唯物主义和历史唯物主义的教育，反对资本主义的、封建主义的和其他的腐朽思想。</a:t>
            </a:r>
          </a:p>
        </p:txBody>
      </p:sp>
    </p:spTree>
    <p:extLst>
      <p:ext uri="{BB962C8B-B14F-4D97-AF65-F5344CB8AC3E}">
        <p14:creationId xmlns:p14="http://schemas.microsoft.com/office/powerpoint/2010/main" val="2020471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文本框 17"/>
          <p:cNvSpPr txBox="1"/>
          <p:nvPr/>
        </p:nvSpPr>
        <p:spPr>
          <a:xfrm>
            <a:off x="0" y="286278"/>
            <a:ext cx="9144000" cy="492438"/>
          </a:xfrm>
          <a:prstGeom prst="rect">
            <a:avLst/>
          </a:prstGeom>
          <a:noFill/>
        </p:spPr>
        <p:txBody>
          <a:bodyPr wrap="square" lIns="121917" tIns="60958" rIns="121917" bIns="60958" rtlCol="0">
            <a:spAutoFit/>
          </a:bodyPr>
          <a:lstStyle/>
          <a:p>
            <a:pPr algn="ctr" defTabSz="1218565" eaLnBrk="1" fontAlgn="auto" hangingPunct="1">
              <a:spcBef>
                <a:spcPts val="0"/>
              </a:spcBef>
              <a:spcAft>
                <a:spcPts val="0"/>
              </a:spcAft>
            </a:pPr>
            <a:r>
              <a:rPr lang="zh-CN" altLang="en-US" sz="2400" b="1" dirty="0" smtClean="0">
                <a:solidFill>
                  <a:srgbClr val="C00000"/>
                </a:solidFill>
                <a:latin typeface="Arial"/>
                <a:ea typeface="微软雅黑"/>
              </a:rPr>
              <a:t>将社会主义</a:t>
            </a:r>
            <a:r>
              <a:rPr lang="zh-CN" altLang="en-US" sz="2400" b="1" dirty="0">
                <a:solidFill>
                  <a:srgbClr val="C00000"/>
                </a:solidFill>
                <a:latin typeface="Arial"/>
                <a:ea typeface="微软雅黑"/>
              </a:rPr>
              <a:t>核心</a:t>
            </a:r>
            <a:r>
              <a:rPr lang="zh-CN" altLang="en-US" sz="2400" b="1" dirty="0" smtClean="0">
                <a:solidFill>
                  <a:srgbClr val="C00000"/>
                </a:solidFill>
                <a:latin typeface="Arial"/>
                <a:ea typeface="微软雅黑"/>
              </a:rPr>
              <a:t>价值观写入宪法的意义</a:t>
            </a:r>
            <a:endParaRPr lang="zh-CN" altLang="en-US" sz="2400" b="1" dirty="0">
              <a:solidFill>
                <a:srgbClr val="C00000"/>
              </a:solidFill>
              <a:latin typeface="Arial"/>
              <a:ea typeface="微软雅黑"/>
            </a:endParaRPr>
          </a:p>
        </p:txBody>
      </p:sp>
      <p:sp>
        <p:nvSpPr>
          <p:cNvPr id="2" name="矩形 1"/>
          <p:cNvSpPr/>
          <p:nvPr/>
        </p:nvSpPr>
        <p:spPr>
          <a:xfrm>
            <a:off x="364096" y="1052736"/>
            <a:ext cx="8415808" cy="5084405"/>
          </a:xfrm>
          <a:prstGeom prst="rect">
            <a:avLst/>
          </a:prstGeom>
        </p:spPr>
        <p:txBody>
          <a:bodyPr wrap="square">
            <a:spAutoFit/>
          </a:bodyPr>
          <a:lstStyle/>
          <a:p>
            <a:pPr indent="457200">
              <a:lnSpc>
                <a:spcPts val="2800"/>
              </a:lnSpc>
            </a:pPr>
            <a:r>
              <a:rPr lang="zh-CN" altLang="en-US" b="1" dirty="0">
                <a:latin typeface="华文中宋" panose="02010600040101010101" pitchFamily="2" charset="-122"/>
                <a:ea typeface="华文中宋" panose="02010600040101010101" pitchFamily="2" charset="-122"/>
              </a:rPr>
              <a:t>将社会主义核心价值观写入宪法是从根本上提高我国软实力、提升社会道德水平和社会文明程度的重大战略，对于实现国家治理现代化具有重大意义</a:t>
            </a:r>
            <a:r>
              <a:rPr lang="zh-CN" altLang="en-US" b="1" dirty="0" smtClean="0">
                <a:latin typeface="华文中宋" panose="02010600040101010101" pitchFamily="2" charset="-122"/>
                <a:ea typeface="华文中宋" panose="02010600040101010101" pitchFamily="2" charset="-122"/>
              </a:rPr>
              <a:t>。</a:t>
            </a:r>
            <a:endParaRPr lang="en-US" altLang="zh-CN" b="1" dirty="0" smtClean="0">
              <a:latin typeface="华文中宋" panose="02010600040101010101" pitchFamily="2" charset="-122"/>
              <a:ea typeface="华文中宋" panose="02010600040101010101" pitchFamily="2" charset="-122"/>
            </a:endParaRPr>
          </a:p>
          <a:p>
            <a:pPr indent="457200">
              <a:lnSpc>
                <a:spcPts val="2800"/>
              </a:lnSpc>
            </a:pPr>
            <a:r>
              <a:rPr lang="zh-CN" altLang="en-US" b="1" dirty="0">
                <a:solidFill>
                  <a:srgbClr val="C00000"/>
                </a:solidFill>
                <a:latin typeface="华文中宋" panose="02010600040101010101" pitchFamily="2" charset="-122"/>
                <a:ea typeface="华文中宋" panose="02010600040101010101" pitchFamily="2" charset="-122"/>
              </a:rPr>
              <a:t>有利于</a:t>
            </a:r>
            <a:r>
              <a:rPr lang="zh-CN" altLang="en-US" b="1" dirty="0" smtClean="0">
                <a:solidFill>
                  <a:srgbClr val="C00000"/>
                </a:solidFill>
                <a:latin typeface="华文中宋" panose="02010600040101010101" pitchFamily="2" charset="-122"/>
                <a:ea typeface="华文中宋" panose="02010600040101010101" pitchFamily="2" charset="-122"/>
              </a:rPr>
              <a:t>发挥</a:t>
            </a:r>
            <a:r>
              <a:rPr lang="zh-CN" altLang="en-US" b="1" dirty="0">
                <a:solidFill>
                  <a:srgbClr val="C00000"/>
                </a:solidFill>
                <a:latin typeface="华文中宋" panose="02010600040101010101" pitchFamily="2" charset="-122"/>
                <a:ea typeface="华文中宋" panose="02010600040101010101" pitchFamily="2" charset="-122"/>
              </a:rPr>
              <a:t>社会主义核心</a:t>
            </a:r>
            <a:r>
              <a:rPr lang="zh-CN" altLang="en-US" b="1" dirty="0" smtClean="0">
                <a:solidFill>
                  <a:srgbClr val="C00000"/>
                </a:solidFill>
                <a:latin typeface="华文中宋" panose="02010600040101010101" pitchFamily="2" charset="-122"/>
                <a:ea typeface="华文中宋" panose="02010600040101010101" pitchFamily="2" charset="-122"/>
              </a:rPr>
              <a:t>价值观先导</a:t>
            </a:r>
            <a:r>
              <a:rPr lang="zh-CN" altLang="en-US" b="1" dirty="0">
                <a:solidFill>
                  <a:srgbClr val="C00000"/>
                </a:solidFill>
                <a:latin typeface="华文中宋" panose="02010600040101010101" pitchFamily="2" charset="-122"/>
                <a:ea typeface="华文中宋" panose="02010600040101010101" pitchFamily="2" charset="-122"/>
              </a:rPr>
              <a:t>作用。</a:t>
            </a:r>
            <a:r>
              <a:rPr lang="zh-CN" altLang="en-US" dirty="0">
                <a:latin typeface="华文中宋" panose="02010600040101010101" pitchFamily="2" charset="-122"/>
                <a:ea typeface="华文中宋" panose="02010600040101010101" pitchFamily="2" charset="-122"/>
              </a:rPr>
              <a:t>弘扬社会主义核心价值观，关系国家和社会的方向、未来，决定着中国能否从“富起来”到</a:t>
            </a:r>
            <a:r>
              <a:rPr lang="zh-CN" altLang="en-US" dirty="0" smtClean="0">
                <a:latin typeface="华文中宋" panose="02010600040101010101" pitchFamily="2" charset="-122"/>
                <a:ea typeface="华文中宋" panose="02010600040101010101" pitchFamily="2" charset="-122"/>
              </a:rPr>
              <a:t>“强起来”。必须</a:t>
            </a:r>
            <a:r>
              <a:rPr lang="zh-CN" altLang="en-US" dirty="0">
                <a:latin typeface="华文中宋" panose="02010600040101010101" pitchFamily="2" charset="-122"/>
                <a:ea typeface="华文中宋" panose="02010600040101010101" pitchFamily="2" charset="-122"/>
              </a:rPr>
              <a:t>用社会主义核心价值观</a:t>
            </a:r>
            <a:r>
              <a:rPr lang="zh-CN" altLang="en-US" dirty="0" smtClean="0">
                <a:latin typeface="华文中宋" panose="02010600040101010101" pitchFamily="2" charset="-122"/>
                <a:ea typeface="华文中宋" panose="02010600040101010101" pitchFamily="2" charset="-122"/>
              </a:rPr>
              <a:t>统一思想</a:t>
            </a:r>
            <a:r>
              <a:rPr lang="zh-CN" altLang="en-US" dirty="0">
                <a:latin typeface="华文中宋" panose="02010600040101010101" pitchFamily="2" charset="-122"/>
                <a:ea typeface="华文中宋" panose="02010600040101010101" pitchFamily="2" charset="-122"/>
              </a:rPr>
              <a:t>意识</a:t>
            </a:r>
            <a:r>
              <a:rPr lang="zh-CN" altLang="en-US" dirty="0" smtClean="0">
                <a:latin typeface="华文中宋" panose="02010600040101010101" pitchFamily="2" charset="-122"/>
                <a:ea typeface="华文中宋" panose="02010600040101010101" pitchFamily="2" charset="-122"/>
              </a:rPr>
              <a:t>，纠正与</a:t>
            </a:r>
            <a:r>
              <a:rPr lang="zh-CN" altLang="en-US" dirty="0">
                <a:latin typeface="华文中宋" panose="02010600040101010101" pitchFamily="2" charset="-122"/>
                <a:ea typeface="华文中宋" panose="02010600040101010101" pitchFamily="2" charset="-122"/>
              </a:rPr>
              <a:t>核心价值观相悖的观念意识</a:t>
            </a:r>
            <a:r>
              <a:rPr lang="zh-CN" altLang="en-US" dirty="0" smtClean="0">
                <a:latin typeface="华文中宋" panose="02010600040101010101" pitchFamily="2" charset="-122"/>
                <a:ea typeface="华文中宋" panose="02010600040101010101" pitchFamily="2" charset="-122"/>
              </a:rPr>
              <a:t>，才能</a:t>
            </a:r>
            <a:r>
              <a:rPr lang="zh-CN" altLang="en-US" dirty="0">
                <a:latin typeface="华文中宋" panose="02010600040101010101" pitchFamily="2" charset="-122"/>
                <a:ea typeface="华文中宋" panose="02010600040101010101" pitchFamily="2" charset="-122"/>
              </a:rPr>
              <a:t>实现社会稳定，激发社会活力，实现长治久安</a:t>
            </a:r>
            <a:r>
              <a:rPr lang="zh-CN" altLang="en-US" dirty="0" smtClean="0">
                <a:latin typeface="华文中宋" panose="02010600040101010101" pitchFamily="2" charset="-122"/>
                <a:ea typeface="华文中宋" panose="02010600040101010101" pitchFamily="2" charset="-122"/>
              </a:rPr>
              <a:t>。</a:t>
            </a:r>
            <a:endParaRPr lang="en-US" altLang="zh-CN" dirty="0" smtClean="0">
              <a:latin typeface="华文中宋" panose="02010600040101010101" pitchFamily="2" charset="-122"/>
              <a:ea typeface="华文中宋" panose="02010600040101010101" pitchFamily="2" charset="-122"/>
            </a:endParaRPr>
          </a:p>
          <a:p>
            <a:pPr indent="457200">
              <a:lnSpc>
                <a:spcPts val="2800"/>
              </a:lnSpc>
            </a:pPr>
            <a:r>
              <a:rPr lang="zh-CN" altLang="en-US" b="1" dirty="0" smtClean="0">
                <a:solidFill>
                  <a:srgbClr val="C00000"/>
                </a:solidFill>
                <a:latin typeface="华文中宋" panose="02010600040101010101" pitchFamily="2" charset="-122"/>
                <a:ea typeface="华文中宋" panose="02010600040101010101" pitchFamily="2" charset="-122"/>
              </a:rPr>
              <a:t>体现了社会主义</a:t>
            </a:r>
            <a:r>
              <a:rPr lang="zh-CN" altLang="en-US" b="1" dirty="0">
                <a:solidFill>
                  <a:srgbClr val="C00000"/>
                </a:solidFill>
                <a:latin typeface="华文中宋" panose="02010600040101010101" pitchFamily="2" charset="-122"/>
                <a:ea typeface="华文中宋" panose="02010600040101010101" pitchFamily="2" charset="-122"/>
              </a:rPr>
              <a:t>核心价值观的当代价值</a:t>
            </a:r>
            <a:r>
              <a:rPr lang="zh-CN" altLang="en-US" b="1" dirty="0" smtClean="0">
                <a:solidFill>
                  <a:srgbClr val="C00000"/>
                </a:solidFill>
                <a:latin typeface="华文中宋" panose="02010600040101010101" pitchFamily="2" charset="-122"/>
                <a:ea typeface="华文中宋" panose="02010600040101010101" pitchFamily="2" charset="-122"/>
              </a:rPr>
              <a:t>。</a:t>
            </a:r>
            <a:r>
              <a:rPr lang="zh-CN" altLang="en-US" dirty="0" smtClean="0">
                <a:latin typeface="华文中宋" panose="02010600040101010101" pitchFamily="2" charset="-122"/>
                <a:ea typeface="华文中宋" panose="02010600040101010101" pitchFamily="2" charset="-122"/>
              </a:rPr>
              <a:t>核心</a:t>
            </a:r>
            <a:r>
              <a:rPr lang="zh-CN" altLang="en-US" dirty="0">
                <a:latin typeface="华文中宋" panose="02010600040101010101" pitchFamily="2" charset="-122"/>
                <a:ea typeface="华文中宋" panose="02010600040101010101" pitchFamily="2" charset="-122"/>
              </a:rPr>
              <a:t>价值观继承了中华民族优秀传统文化、借鉴了世界优秀文化成果</a:t>
            </a:r>
            <a:r>
              <a:rPr lang="zh-CN" altLang="en-US" dirty="0" smtClean="0">
                <a:latin typeface="华文中宋" panose="02010600040101010101" pitchFamily="2" charset="-122"/>
                <a:ea typeface="华文中宋" panose="02010600040101010101" pitchFamily="2" charset="-122"/>
              </a:rPr>
              <a:t>，立足当代</a:t>
            </a:r>
            <a:r>
              <a:rPr lang="zh-CN" altLang="en-US" dirty="0">
                <a:latin typeface="华文中宋" panose="02010600040101010101" pitchFamily="2" charset="-122"/>
                <a:ea typeface="华文中宋" panose="02010600040101010101" pitchFamily="2" charset="-122"/>
              </a:rPr>
              <a:t>社会主义社会的时代特征，既具有民族特色、国际视野，又体现现代意识和时代潮流，是我国当代主流意识形态的集中体现和精确概括</a:t>
            </a:r>
            <a:r>
              <a:rPr lang="zh-CN" altLang="en-US" dirty="0" smtClean="0">
                <a:latin typeface="华文中宋" panose="02010600040101010101" pitchFamily="2" charset="-122"/>
                <a:ea typeface="华文中宋" panose="02010600040101010101" pitchFamily="2" charset="-122"/>
              </a:rPr>
              <a:t>。</a:t>
            </a:r>
            <a:endParaRPr lang="en-US" altLang="zh-CN" dirty="0" smtClean="0">
              <a:latin typeface="华文中宋" panose="02010600040101010101" pitchFamily="2" charset="-122"/>
              <a:ea typeface="华文中宋" panose="02010600040101010101" pitchFamily="2" charset="-122"/>
            </a:endParaRPr>
          </a:p>
          <a:p>
            <a:pPr indent="457200">
              <a:lnSpc>
                <a:spcPts val="2800"/>
              </a:lnSpc>
            </a:pPr>
            <a:r>
              <a:rPr lang="zh-CN" altLang="en-US" b="1" dirty="0" smtClean="0">
                <a:solidFill>
                  <a:srgbClr val="C00000"/>
                </a:solidFill>
                <a:latin typeface="华文中宋" panose="02010600040101010101" pitchFamily="2" charset="-122"/>
                <a:ea typeface="华文中宋" panose="02010600040101010101" pitchFamily="2" charset="-122"/>
              </a:rPr>
              <a:t>有利于发挥</a:t>
            </a:r>
            <a:r>
              <a:rPr lang="zh-CN" altLang="en-US" b="1" dirty="0">
                <a:solidFill>
                  <a:srgbClr val="C00000"/>
                </a:solidFill>
                <a:latin typeface="华文中宋" panose="02010600040101010101" pitchFamily="2" charset="-122"/>
                <a:ea typeface="华文中宋" panose="02010600040101010101" pitchFamily="2" charset="-122"/>
              </a:rPr>
              <a:t>司法在培育和践行社会主义核心价值观中的重要作用。</a:t>
            </a:r>
            <a:r>
              <a:rPr lang="zh-CN" altLang="en-US" dirty="0">
                <a:latin typeface="华文中宋" panose="02010600040101010101" pitchFamily="2" charset="-122"/>
                <a:ea typeface="华文中宋" panose="02010600040101010101" pitchFamily="2" charset="-122"/>
              </a:rPr>
              <a:t>社会主义核心价值观的实现既要靠提倡</a:t>
            </a:r>
            <a:r>
              <a:rPr lang="zh-CN" altLang="en-US" dirty="0" smtClean="0">
                <a:latin typeface="华文中宋" panose="02010600040101010101" pitchFamily="2" charset="-122"/>
                <a:ea typeface="华文中宋" panose="02010600040101010101" pitchFamily="2" charset="-122"/>
              </a:rPr>
              <a:t>、宣传</a:t>
            </a:r>
            <a:r>
              <a:rPr lang="zh-CN" altLang="en-US" dirty="0">
                <a:latin typeface="华文中宋" panose="02010600040101010101" pitchFamily="2" charset="-122"/>
                <a:ea typeface="华文中宋" panose="02010600040101010101" pitchFamily="2" charset="-122"/>
              </a:rPr>
              <a:t>，更要靠制度</a:t>
            </a:r>
            <a:r>
              <a:rPr lang="zh-CN" altLang="en-US" dirty="0" smtClean="0">
                <a:latin typeface="华文中宋" panose="02010600040101010101" pitchFamily="2" charset="-122"/>
                <a:ea typeface="华文中宋" panose="02010600040101010101" pitchFamily="2" charset="-122"/>
              </a:rPr>
              <a:t>、法治</a:t>
            </a:r>
            <a:r>
              <a:rPr lang="zh-CN" altLang="en-US" dirty="0">
                <a:latin typeface="华文中宋" panose="02010600040101010101" pitchFamily="2" charset="-122"/>
                <a:ea typeface="华文中宋" panose="02010600040101010101" pitchFamily="2" charset="-122"/>
              </a:rPr>
              <a:t>，把社会主义核心价值观融入法治建设，把核心价值观的要求体现到宪法法律、法规规章和公共政策之中，转化为具有刚性约束力的法律规定。</a:t>
            </a:r>
          </a:p>
        </p:txBody>
      </p:sp>
    </p:spTree>
    <p:extLst>
      <p:ext uri="{BB962C8B-B14F-4D97-AF65-F5344CB8AC3E}">
        <p14:creationId xmlns:p14="http://schemas.microsoft.com/office/powerpoint/2010/main" val="24024466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17"/>
          <p:cNvSpPr txBox="1"/>
          <p:nvPr/>
        </p:nvSpPr>
        <p:spPr>
          <a:xfrm>
            <a:off x="-6692" y="699592"/>
            <a:ext cx="9144000" cy="492438"/>
          </a:xfrm>
          <a:prstGeom prst="rect">
            <a:avLst/>
          </a:prstGeom>
          <a:noFill/>
        </p:spPr>
        <p:txBody>
          <a:bodyPr wrap="square" lIns="121917" tIns="60958" rIns="121917" bIns="60958" rtlCol="0">
            <a:spAutoFit/>
          </a:bodyPr>
          <a:lstStyle/>
          <a:p>
            <a:pPr algn="ctr" defTabSz="1218565" eaLnBrk="1" fontAlgn="auto" hangingPunct="1">
              <a:spcBef>
                <a:spcPts val="0"/>
              </a:spcBef>
              <a:spcAft>
                <a:spcPts val="0"/>
              </a:spcAft>
            </a:pPr>
            <a:r>
              <a:rPr lang="zh-CN" altLang="en-US" sz="2400" b="1" dirty="0" smtClean="0">
                <a:solidFill>
                  <a:srgbClr val="C00000"/>
                </a:solidFill>
                <a:latin typeface="Arial"/>
                <a:ea typeface="微软雅黑"/>
              </a:rPr>
              <a:t>第二十七条</a:t>
            </a:r>
            <a:r>
              <a:rPr lang="zh-CN" altLang="en-US" sz="2400" b="1" dirty="0">
                <a:solidFill>
                  <a:srgbClr val="0067AC"/>
                </a:solidFill>
                <a:latin typeface="Arial"/>
                <a:ea typeface="微软雅黑"/>
              </a:rPr>
              <a:t>（修改前后对比</a:t>
            </a:r>
            <a:r>
              <a:rPr lang="zh-CN" altLang="en-US" sz="2400" b="1" dirty="0" smtClean="0">
                <a:solidFill>
                  <a:srgbClr val="0067AC"/>
                </a:solidFill>
                <a:latin typeface="Arial"/>
                <a:ea typeface="微软雅黑"/>
              </a:rPr>
              <a:t>）</a:t>
            </a:r>
            <a:endParaRPr lang="zh-CN" altLang="en-US" sz="2400" b="1" dirty="0">
              <a:solidFill>
                <a:srgbClr val="0067AC"/>
              </a:solidFill>
              <a:latin typeface="微软雅黑"/>
              <a:ea typeface="微软雅黑"/>
              <a:cs typeface="Times New Roman" pitchFamily="18" charset="0"/>
            </a:endParaRPr>
          </a:p>
        </p:txBody>
      </p:sp>
      <p:sp>
        <p:nvSpPr>
          <p:cNvPr id="6" name="下箭头 5"/>
          <p:cNvSpPr/>
          <p:nvPr/>
        </p:nvSpPr>
        <p:spPr>
          <a:xfrm rot="16200000">
            <a:off x="4162212" y="3185448"/>
            <a:ext cx="388655" cy="417537"/>
          </a:xfrm>
          <a:prstGeom prst="downArrow">
            <a:avLst/>
          </a:prstGeom>
          <a:solidFill>
            <a:schemeClr val="bg1">
              <a:lumMod val="50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smtClean="0">
              <a:ln>
                <a:noFill/>
              </a:ln>
              <a:solidFill>
                <a:prstClr val="white"/>
              </a:solidFill>
              <a:effectLst/>
              <a:uLnTx/>
              <a:uFillTx/>
              <a:latin typeface="Arial"/>
              <a:ea typeface="微软雅黑"/>
              <a:cs typeface="+mn-cs"/>
            </a:endParaRPr>
          </a:p>
        </p:txBody>
      </p:sp>
      <p:sp>
        <p:nvSpPr>
          <p:cNvPr id="7" name="TextBox 6"/>
          <p:cNvSpPr txBox="1"/>
          <p:nvPr/>
        </p:nvSpPr>
        <p:spPr bwMode="auto">
          <a:xfrm>
            <a:off x="539552" y="1570160"/>
            <a:ext cx="3378249" cy="3683060"/>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2800"/>
              </a:lnSpc>
            </a:pP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一切国家机关实行精简的原则，实行工作责任制，实行工作人员的培训和考核制度，不断提高工作质量和工作效率，反对官僚主义。</a:t>
            </a:r>
          </a:p>
          <a:p>
            <a:pPr lvl="0" indent="457200" eaLnBrk="1" hangingPunct="1">
              <a:lnSpc>
                <a:spcPts val="2800"/>
              </a:lnSpc>
            </a:pP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一切国家机关和国家工作人员必须依靠人民的支持，经常保持同人民的密切联系，倾听人民的意见和建议，接受人民的监督，努力为人民服务</a:t>
            </a:r>
            <a:r>
              <a:rPr lang="zh-CN" altLang="en-US" sz="1600" dirty="0" smtClean="0">
                <a:solidFill>
                  <a:srgbClr val="000000"/>
                </a:solidFill>
                <a:latin typeface="华文中宋" panose="02010600040101010101" pitchFamily="2" charset="-122"/>
                <a:ea typeface="华文中宋" panose="02010600040101010101" pitchFamily="2" charset="-122"/>
                <a:cs typeface="宋体" pitchFamily="2" charset="-122"/>
              </a:rPr>
              <a:t>。</a:t>
            </a:r>
            <a:endParaRPr lang="en-US" altLang="zh-CN" sz="1600" dirty="0" smtClean="0">
              <a:solidFill>
                <a:srgbClr val="000000"/>
              </a:solidFill>
              <a:latin typeface="华文中宋" panose="02010600040101010101" pitchFamily="2" charset="-122"/>
              <a:ea typeface="华文中宋" panose="02010600040101010101" pitchFamily="2" charset="-122"/>
              <a:cs typeface="宋体" pitchFamily="2" charset="-122"/>
            </a:endParaRPr>
          </a:p>
          <a:p>
            <a:pPr lvl="0" indent="457200" eaLnBrk="1" hangingPunct="1">
              <a:lnSpc>
                <a:spcPts val="2800"/>
              </a:lnSpc>
            </a:pPr>
            <a:endPar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endParaRPr>
          </a:p>
        </p:txBody>
      </p:sp>
      <p:sp>
        <p:nvSpPr>
          <p:cNvPr id="8" name="TextBox 7"/>
          <p:cNvSpPr txBox="1"/>
          <p:nvPr/>
        </p:nvSpPr>
        <p:spPr bwMode="auto">
          <a:xfrm>
            <a:off x="4652645" y="1570160"/>
            <a:ext cx="3960440" cy="3648115"/>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2800"/>
              </a:lnSpc>
            </a:pP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一切国家机关实行精简的原则，实行工作责任制，实行工作人员的培训和考核制度，不断提高工作质量和工作效率，反对官僚主义。</a:t>
            </a:r>
          </a:p>
          <a:p>
            <a:pPr lvl="0" indent="457200" eaLnBrk="1" hangingPunct="1">
              <a:lnSpc>
                <a:spcPts val="2800"/>
              </a:lnSpc>
            </a:pP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一切国家机关和国家工作人员必须依靠人民的支持，经常保持同人民的密切联系，倾听人民的意见和建议，接受人民的监督，努力为人民服务。</a:t>
            </a:r>
          </a:p>
          <a:p>
            <a:pPr lvl="0" indent="457200" eaLnBrk="1" hangingPunct="1">
              <a:lnSpc>
                <a:spcPts val="2800"/>
              </a:lnSpc>
            </a:pP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国家工作人员就职时应当依照法律规定公开进行宪法宣誓。 </a:t>
            </a:r>
          </a:p>
        </p:txBody>
      </p:sp>
      <p:sp>
        <p:nvSpPr>
          <p:cNvPr id="9" name="矩形 8"/>
          <p:cNvSpPr/>
          <p:nvPr/>
        </p:nvSpPr>
        <p:spPr>
          <a:xfrm>
            <a:off x="-13384" y="5657671"/>
            <a:ext cx="9150692" cy="1200329"/>
          </a:xfrm>
          <a:prstGeom prst="rect">
            <a:avLst/>
          </a:prstGeom>
          <a:solidFill>
            <a:srgbClr val="C00000"/>
          </a:solidFill>
        </p:spPr>
        <p:txBody>
          <a:bodyPr wrap="square">
            <a:spAutoFit/>
          </a:bodyPr>
          <a:lstStyle/>
          <a:p>
            <a:r>
              <a:rPr lang="zh-CN" altLang="en-US" b="1" dirty="0" smtClean="0">
                <a:solidFill>
                  <a:schemeClr val="bg1"/>
                </a:solidFill>
                <a:latin typeface="华文中宋" panose="02010600040101010101" pitchFamily="2" charset="-122"/>
                <a:ea typeface="华文中宋" panose="02010600040101010101" pitchFamily="2" charset="-122"/>
              </a:rPr>
              <a:t>全国人民代表大会</a:t>
            </a:r>
            <a:r>
              <a:rPr lang="zh-CN" altLang="en-US" b="1" dirty="0">
                <a:solidFill>
                  <a:schemeClr val="bg1"/>
                </a:solidFill>
                <a:latin typeface="华文中宋" panose="02010600040101010101" pitchFamily="2" charset="-122"/>
                <a:ea typeface="华文中宋" panose="02010600040101010101" pitchFamily="2" charset="-122"/>
              </a:rPr>
              <a:t>常务委员会已于</a:t>
            </a:r>
            <a:r>
              <a:rPr lang="en-US" altLang="zh-CN" b="1" dirty="0">
                <a:solidFill>
                  <a:schemeClr val="bg1"/>
                </a:solidFill>
                <a:latin typeface="华文中宋" panose="02010600040101010101" pitchFamily="2" charset="-122"/>
                <a:ea typeface="华文中宋" panose="02010600040101010101" pitchFamily="2" charset="-122"/>
              </a:rPr>
              <a:t>2015</a:t>
            </a:r>
            <a:r>
              <a:rPr lang="zh-CN" altLang="en-US" b="1" dirty="0">
                <a:solidFill>
                  <a:schemeClr val="bg1"/>
                </a:solidFill>
                <a:latin typeface="华文中宋" panose="02010600040101010101" pitchFamily="2" charset="-122"/>
                <a:ea typeface="华文中宋" panose="02010600040101010101" pitchFamily="2" charset="-122"/>
              </a:rPr>
              <a:t>年通过了关于实行宪法宣誓制度的决定，将宪法宣誓制度在宪法中确认下来，有利于促使国家工作人员树立宪法意识、恪守宪法原则、弘扬宪法精神、履行宪法使命</a:t>
            </a:r>
            <a:r>
              <a:rPr lang="zh-CN" altLang="en-US" b="1" dirty="0" smtClean="0">
                <a:solidFill>
                  <a:schemeClr val="bg1"/>
                </a:solidFill>
                <a:latin typeface="华文中宋" panose="02010600040101010101" pitchFamily="2" charset="-122"/>
                <a:ea typeface="华文中宋" panose="02010600040101010101" pitchFamily="2" charset="-122"/>
              </a:rPr>
              <a:t>，有利于</a:t>
            </a:r>
            <a:r>
              <a:rPr lang="zh-CN" altLang="en-US" b="1" dirty="0">
                <a:solidFill>
                  <a:schemeClr val="bg1"/>
                </a:solidFill>
                <a:latin typeface="华文中宋" panose="02010600040101010101" pitchFamily="2" charset="-122"/>
                <a:ea typeface="华文中宋" panose="02010600040101010101" pitchFamily="2" charset="-122"/>
              </a:rPr>
              <a:t>彰显宪法权威，激励和教育国家工作人员忠于宪法、遵守宪法、维护宪法，加强</a:t>
            </a:r>
            <a:r>
              <a:rPr lang="zh-CN" altLang="en-US" b="1" dirty="0" smtClean="0">
                <a:solidFill>
                  <a:schemeClr val="bg1"/>
                </a:solidFill>
                <a:latin typeface="华文中宋" panose="02010600040101010101" pitchFamily="2" charset="-122"/>
                <a:ea typeface="华文中宋" panose="02010600040101010101" pitchFamily="2" charset="-122"/>
              </a:rPr>
              <a:t>宪法的实施</a:t>
            </a:r>
            <a:r>
              <a:rPr lang="zh-CN" altLang="en-US" b="1" dirty="0">
                <a:solidFill>
                  <a:schemeClr val="bg1"/>
                </a:solidFill>
                <a:latin typeface="华文中宋" panose="02010600040101010101" pitchFamily="2" charset="-122"/>
                <a:ea typeface="华文中宋" panose="02010600040101010101" pitchFamily="2" charset="-122"/>
              </a:rPr>
              <a:t>。</a:t>
            </a:r>
          </a:p>
        </p:txBody>
      </p:sp>
    </p:spTree>
    <p:extLst>
      <p:ext uri="{BB962C8B-B14F-4D97-AF65-F5344CB8AC3E}">
        <p14:creationId xmlns:p14="http://schemas.microsoft.com/office/powerpoint/2010/main" val="38961741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文本框 17"/>
          <p:cNvSpPr txBox="1"/>
          <p:nvPr/>
        </p:nvSpPr>
        <p:spPr>
          <a:xfrm>
            <a:off x="0" y="476672"/>
            <a:ext cx="9144000" cy="492438"/>
          </a:xfrm>
          <a:prstGeom prst="rect">
            <a:avLst/>
          </a:prstGeom>
          <a:noFill/>
        </p:spPr>
        <p:txBody>
          <a:bodyPr wrap="square" lIns="121917" tIns="60958" rIns="121917" bIns="60958" rtlCol="0">
            <a:spAutoFit/>
          </a:bodyPr>
          <a:lstStyle/>
          <a:p>
            <a:pPr algn="ctr" defTabSz="1218565" eaLnBrk="1" fontAlgn="auto" hangingPunct="1">
              <a:spcBef>
                <a:spcPts val="0"/>
              </a:spcBef>
              <a:spcAft>
                <a:spcPts val="0"/>
              </a:spcAft>
            </a:pPr>
            <a:r>
              <a:rPr lang="zh-CN" altLang="en-US" sz="2400" b="1" dirty="0" smtClean="0">
                <a:solidFill>
                  <a:srgbClr val="C00000"/>
                </a:solidFill>
                <a:latin typeface="Arial"/>
                <a:ea typeface="微软雅黑"/>
              </a:rPr>
              <a:t>第六十二条第七项</a:t>
            </a:r>
            <a:r>
              <a:rPr lang="zh-CN" altLang="en-US" sz="2400" b="1" dirty="0">
                <a:solidFill>
                  <a:srgbClr val="0067AC"/>
                </a:solidFill>
                <a:latin typeface="Arial"/>
                <a:ea typeface="微软雅黑"/>
              </a:rPr>
              <a:t>（修改前后对比</a:t>
            </a:r>
            <a:r>
              <a:rPr lang="zh-CN" altLang="en-US" sz="2400" b="1" dirty="0" smtClean="0">
                <a:solidFill>
                  <a:srgbClr val="0067AC"/>
                </a:solidFill>
                <a:latin typeface="Arial"/>
                <a:ea typeface="微软雅黑"/>
              </a:rPr>
              <a:t>）</a:t>
            </a:r>
            <a:endParaRPr lang="zh-CN" altLang="en-US" sz="2400" b="1" dirty="0">
              <a:solidFill>
                <a:srgbClr val="0067AC"/>
              </a:solidFill>
              <a:latin typeface="微软雅黑"/>
              <a:ea typeface="微软雅黑"/>
              <a:cs typeface="Times New Roman" pitchFamily="18" charset="0"/>
            </a:endParaRPr>
          </a:p>
        </p:txBody>
      </p:sp>
      <p:sp>
        <p:nvSpPr>
          <p:cNvPr id="32" name="下箭头 31"/>
          <p:cNvSpPr/>
          <p:nvPr/>
        </p:nvSpPr>
        <p:spPr>
          <a:xfrm rot="16200000">
            <a:off x="4349886" y="1916781"/>
            <a:ext cx="388655" cy="417537"/>
          </a:xfrm>
          <a:prstGeom prst="downArrow">
            <a:avLst/>
          </a:prstGeom>
          <a:solidFill>
            <a:schemeClr val="bg1">
              <a:lumMod val="50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smtClean="0">
              <a:ln>
                <a:noFill/>
              </a:ln>
              <a:solidFill>
                <a:prstClr val="white"/>
              </a:solidFill>
              <a:effectLst/>
              <a:uLnTx/>
              <a:uFillTx/>
              <a:latin typeface="Arial"/>
              <a:ea typeface="微软雅黑"/>
              <a:cs typeface="+mn-cs"/>
            </a:endParaRPr>
          </a:p>
        </p:txBody>
      </p:sp>
      <p:sp>
        <p:nvSpPr>
          <p:cNvPr id="33" name="TextBox 32"/>
          <p:cNvSpPr txBox="1"/>
          <p:nvPr/>
        </p:nvSpPr>
        <p:spPr bwMode="auto">
          <a:xfrm>
            <a:off x="409352" y="1117582"/>
            <a:ext cx="3729652" cy="2015936"/>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全国人民代表大会行使下列职权：</a:t>
            </a:r>
          </a:p>
          <a:p>
            <a:pPr lvl="0" indent="457200" eaLnBrk="1" hangingPunct="1">
              <a:lnSpc>
                <a:spcPts val="3000"/>
              </a:lnSpc>
            </a:pPr>
            <a:r>
              <a:rPr lang="en-US" altLang="zh-CN" sz="1600" dirty="0">
                <a:solidFill>
                  <a:srgbClr val="000000"/>
                </a:solidFill>
                <a:latin typeface="华文中宋" panose="02010600040101010101" pitchFamily="2" charset="-122"/>
                <a:ea typeface="华文中宋" panose="02010600040101010101" pitchFamily="2" charset="-122"/>
                <a:cs typeface="宋体" pitchFamily="2" charset="-122"/>
              </a:rPr>
              <a:t>……</a:t>
            </a:r>
          </a:p>
          <a:p>
            <a:pPr lvl="0" indent="457200" eaLnBrk="1" hangingPunct="1">
              <a:lnSpc>
                <a:spcPts val="3000"/>
              </a:lnSpc>
            </a:pP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（七</a:t>
            </a:r>
            <a:r>
              <a:rPr lang="zh-CN" altLang="en-US" sz="1600" dirty="0" smtClean="0">
                <a:solidFill>
                  <a:srgbClr val="000000"/>
                </a:solidFill>
                <a:latin typeface="华文中宋" panose="02010600040101010101" pitchFamily="2" charset="-122"/>
                <a:ea typeface="华文中宋" panose="02010600040101010101" pitchFamily="2" charset="-122"/>
                <a:cs typeface="宋体" pitchFamily="2" charset="-122"/>
              </a:rPr>
              <a:t>）选举</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最高人民法院院长</a:t>
            </a:r>
            <a:r>
              <a:rPr lang="zh-CN" altLang="en-US" sz="1600" dirty="0" smtClean="0">
                <a:solidFill>
                  <a:srgbClr val="000000"/>
                </a:solidFill>
                <a:latin typeface="华文中宋" panose="02010600040101010101" pitchFamily="2" charset="-122"/>
                <a:ea typeface="华文中宋" panose="02010600040101010101" pitchFamily="2" charset="-122"/>
                <a:cs typeface="宋体" pitchFamily="2" charset="-122"/>
              </a:rPr>
              <a:t>；</a:t>
            </a:r>
            <a:endParaRPr lang="en-US" altLang="zh-CN" sz="1600" dirty="0" smtClean="0">
              <a:solidFill>
                <a:srgbClr val="000000"/>
              </a:solidFill>
              <a:latin typeface="华文中宋" panose="02010600040101010101" pitchFamily="2" charset="-122"/>
              <a:ea typeface="华文中宋" panose="02010600040101010101" pitchFamily="2" charset="-122"/>
              <a:cs typeface="宋体" pitchFamily="2" charset="-122"/>
            </a:endParaRPr>
          </a:p>
          <a:p>
            <a:pPr lvl="0" indent="457200" eaLnBrk="1" hangingPunct="1">
              <a:lnSpc>
                <a:spcPts val="3000"/>
              </a:lnSpc>
            </a:pPr>
            <a:r>
              <a:rPr lang="en-US" altLang="zh-CN" sz="1600" dirty="0" smtClean="0">
                <a:solidFill>
                  <a:srgbClr val="000000"/>
                </a:solidFill>
                <a:latin typeface="华文中宋" panose="02010600040101010101" pitchFamily="2" charset="-122"/>
                <a:ea typeface="华文中宋" panose="02010600040101010101" pitchFamily="2" charset="-122"/>
                <a:cs typeface="宋体" pitchFamily="2" charset="-122"/>
              </a:rPr>
              <a:t>……</a:t>
            </a:r>
          </a:p>
          <a:p>
            <a:pPr lvl="0" indent="457200" eaLnBrk="1" hangingPunct="1">
              <a:lnSpc>
                <a:spcPts val="3000"/>
              </a:lnSpc>
            </a:pPr>
            <a:endPar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endParaRPr>
          </a:p>
        </p:txBody>
      </p:sp>
      <p:sp>
        <p:nvSpPr>
          <p:cNvPr id="34" name="TextBox 33"/>
          <p:cNvSpPr txBox="1"/>
          <p:nvPr/>
        </p:nvSpPr>
        <p:spPr bwMode="auto">
          <a:xfrm>
            <a:off x="4873848" y="1117582"/>
            <a:ext cx="3960440" cy="2015936"/>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b="1" dirty="0">
                <a:solidFill>
                  <a:srgbClr val="000000"/>
                </a:solidFill>
                <a:latin typeface="华文中宋" panose="02010600040101010101" pitchFamily="2" charset="-122"/>
                <a:ea typeface="华文中宋" panose="02010600040101010101" pitchFamily="2" charset="-122"/>
                <a:cs typeface="宋体" pitchFamily="2" charset="-122"/>
              </a:rPr>
              <a:t>全国人民代表大会行使下列职权：</a:t>
            </a:r>
          </a:p>
          <a:p>
            <a:pPr lvl="0" indent="457200" eaLnBrk="1" hangingPunct="1">
              <a:lnSpc>
                <a:spcPts val="3000"/>
              </a:lnSpc>
            </a:pPr>
            <a:r>
              <a:rPr lang="en-US" altLang="zh-CN" sz="1600" dirty="0">
                <a:solidFill>
                  <a:srgbClr val="000000"/>
                </a:solidFill>
                <a:latin typeface="华文中宋" panose="02010600040101010101" pitchFamily="2" charset="-122"/>
                <a:ea typeface="华文中宋" panose="02010600040101010101" pitchFamily="2" charset="-122"/>
                <a:cs typeface="宋体" pitchFamily="2" charset="-122"/>
              </a:rPr>
              <a:t>……</a:t>
            </a:r>
          </a:p>
          <a:p>
            <a:pPr lvl="0" indent="457200" eaLnBrk="1" hangingPunct="1">
              <a:lnSpc>
                <a:spcPts val="3000"/>
              </a:lnSpc>
            </a:pP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（七）选举国家监察委员会</a:t>
            </a:r>
            <a:r>
              <a:rPr lang="zh-CN" altLang="en-US" b="1" dirty="0" smtClean="0">
                <a:solidFill>
                  <a:srgbClr val="C00000"/>
                </a:solidFill>
                <a:latin typeface="华文中宋" panose="02010600040101010101" pitchFamily="2" charset="-122"/>
                <a:ea typeface="华文中宋" panose="02010600040101010101" pitchFamily="2" charset="-122"/>
                <a:cs typeface="宋体" pitchFamily="2" charset="-122"/>
              </a:rPr>
              <a:t>主任；</a:t>
            </a:r>
            <a:endParaRPr lang="en-US" altLang="zh-CN" b="1" dirty="0" smtClean="0">
              <a:solidFill>
                <a:srgbClr val="C00000"/>
              </a:solidFill>
              <a:latin typeface="华文中宋" panose="02010600040101010101" pitchFamily="2" charset="-122"/>
              <a:ea typeface="华文中宋" panose="02010600040101010101" pitchFamily="2" charset="-122"/>
              <a:cs typeface="宋体" pitchFamily="2" charset="-122"/>
            </a:endParaRPr>
          </a:p>
          <a:p>
            <a:pPr lvl="0" indent="457200" eaLnBrk="1" hangingPunct="1">
              <a:lnSpc>
                <a:spcPts val="3000"/>
              </a:lnSpc>
            </a:pPr>
            <a:r>
              <a:rPr lang="zh-CN" altLang="en-US" b="1" dirty="0" smtClean="0">
                <a:solidFill>
                  <a:srgbClr val="C00000"/>
                </a:solidFill>
                <a:latin typeface="华文中宋" panose="02010600040101010101" pitchFamily="2" charset="-122"/>
                <a:ea typeface="华文中宋" panose="02010600040101010101" pitchFamily="2" charset="-122"/>
                <a:cs typeface="宋体" pitchFamily="2" charset="-122"/>
              </a:rPr>
              <a:t>（</a:t>
            </a: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八）</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选举最高人民法院院长</a:t>
            </a:r>
            <a:r>
              <a:rPr lang="zh-CN" altLang="en-US" sz="1600" dirty="0" smtClean="0">
                <a:solidFill>
                  <a:srgbClr val="000000"/>
                </a:solidFill>
                <a:latin typeface="华文中宋" panose="02010600040101010101" pitchFamily="2" charset="-122"/>
                <a:ea typeface="华文中宋" panose="02010600040101010101" pitchFamily="2" charset="-122"/>
                <a:cs typeface="宋体" pitchFamily="2" charset="-122"/>
              </a:rPr>
              <a:t>；</a:t>
            </a:r>
            <a:endParaRPr lang="en-US" altLang="zh-CN" sz="1600" dirty="0" smtClean="0">
              <a:solidFill>
                <a:srgbClr val="000000"/>
              </a:solidFill>
              <a:latin typeface="华文中宋" panose="02010600040101010101" pitchFamily="2" charset="-122"/>
              <a:ea typeface="华文中宋" panose="02010600040101010101" pitchFamily="2" charset="-122"/>
              <a:cs typeface="宋体" pitchFamily="2" charset="-122"/>
            </a:endParaRPr>
          </a:p>
          <a:p>
            <a:pPr lvl="0" indent="457200" eaLnBrk="1" hangingPunct="1">
              <a:lnSpc>
                <a:spcPts val="3000"/>
              </a:lnSpc>
            </a:pPr>
            <a:r>
              <a:rPr lang="en-US" altLang="zh-CN" sz="1600" dirty="0">
                <a:solidFill>
                  <a:srgbClr val="000000"/>
                </a:solidFill>
                <a:latin typeface="华文中宋" panose="02010600040101010101" pitchFamily="2" charset="-122"/>
                <a:ea typeface="华文中宋" panose="02010600040101010101" pitchFamily="2" charset="-122"/>
                <a:cs typeface="宋体" pitchFamily="2" charset="-122"/>
              </a:rPr>
              <a:t>……</a:t>
            </a:r>
            <a:endPar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endParaRPr>
          </a:p>
        </p:txBody>
      </p:sp>
      <p:sp>
        <p:nvSpPr>
          <p:cNvPr id="7" name="文本框 17"/>
          <p:cNvSpPr txBox="1"/>
          <p:nvPr/>
        </p:nvSpPr>
        <p:spPr>
          <a:xfrm>
            <a:off x="-20903" y="3652186"/>
            <a:ext cx="9144000" cy="492438"/>
          </a:xfrm>
          <a:prstGeom prst="rect">
            <a:avLst/>
          </a:prstGeom>
          <a:noFill/>
        </p:spPr>
        <p:txBody>
          <a:bodyPr wrap="square" lIns="121917" tIns="60958" rIns="121917" bIns="60958" rtlCol="0">
            <a:spAutoFit/>
          </a:bodyPr>
          <a:lstStyle/>
          <a:p>
            <a:pPr algn="ctr" defTabSz="1218565" eaLnBrk="1" fontAlgn="auto" hangingPunct="1">
              <a:spcBef>
                <a:spcPts val="0"/>
              </a:spcBef>
              <a:spcAft>
                <a:spcPts val="0"/>
              </a:spcAft>
            </a:pPr>
            <a:r>
              <a:rPr lang="zh-CN" altLang="en-US" sz="2400" b="1" dirty="0" smtClean="0">
                <a:solidFill>
                  <a:srgbClr val="C00000"/>
                </a:solidFill>
                <a:latin typeface="Arial"/>
                <a:ea typeface="微软雅黑"/>
              </a:rPr>
              <a:t>第六十三条第四项</a:t>
            </a:r>
            <a:r>
              <a:rPr lang="zh-CN" altLang="en-US" sz="2400" b="1" dirty="0">
                <a:solidFill>
                  <a:srgbClr val="0067AC"/>
                </a:solidFill>
                <a:latin typeface="Arial"/>
                <a:ea typeface="微软雅黑"/>
              </a:rPr>
              <a:t>（修改前后对比</a:t>
            </a:r>
            <a:r>
              <a:rPr lang="zh-CN" altLang="en-US" sz="2400" b="1" dirty="0" smtClean="0">
                <a:solidFill>
                  <a:srgbClr val="0067AC"/>
                </a:solidFill>
                <a:latin typeface="Arial"/>
                <a:ea typeface="微软雅黑"/>
              </a:rPr>
              <a:t>）</a:t>
            </a:r>
            <a:endParaRPr lang="zh-CN" altLang="en-US" sz="2400" b="1" dirty="0">
              <a:solidFill>
                <a:srgbClr val="0067AC"/>
              </a:solidFill>
              <a:latin typeface="微软雅黑"/>
              <a:ea typeface="微软雅黑"/>
              <a:cs typeface="Times New Roman" pitchFamily="18" charset="0"/>
            </a:endParaRPr>
          </a:p>
        </p:txBody>
      </p:sp>
      <p:sp>
        <p:nvSpPr>
          <p:cNvPr id="8" name="下箭头 7"/>
          <p:cNvSpPr/>
          <p:nvPr/>
        </p:nvSpPr>
        <p:spPr>
          <a:xfrm rot="16200000">
            <a:off x="4356769" y="5092295"/>
            <a:ext cx="388655" cy="417537"/>
          </a:xfrm>
          <a:prstGeom prst="downArrow">
            <a:avLst/>
          </a:prstGeom>
          <a:solidFill>
            <a:schemeClr val="bg1">
              <a:lumMod val="50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smtClean="0">
              <a:ln>
                <a:noFill/>
              </a:ln>
              <a:solidFill>
                <a:prstClr val="white"/>
              </a:solidFill>
              <a:effectLst/>
              <a:uLnTx/>
              <a:uFillTx/>
              <a:latin typeface="Arial"/>
              <a:ea typeface="微软雅黑"/>
              <a:cs typeface="+mn-cs"/>
            </a:endParaRPr>
          </a:p>
        </p:txBody>
      </p:sp>
      <p:sp>
        <p:nvSpPr>
          <p:cNvPr id="9" name="TextBox 8"/>
          <p:cNvSpPr txBox="1"/>
          <p:nvPr/>
        </p:nvSpPr>
        <p:spPr bwMode="auto">
          <a:xfrm>
            <a:off x="388449" y="4293096"/>
            <a:ext cx="3729652" cy="2015936"/>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全国人民代表大会有权罢免下列人员</a:t>
            </a:r>
            <a:r>
              <a:rPr lang="zh-CN" altLang="en-US" sz="1600" dirty="0" smtClean="0">
                <a:solidFill>
                  <a:srgbClr val="000000"/>
                </a:solidFill>
                <a:latin typeface="华文中宋" panose="02010600040101010101" pitchFamily="2" charset="-122"/>
                <a:ea typeface="华文中宋" panose="02010600040101010101" pitchFamily="2" charset="-122"/>
                <a:cs typeface="宋体" pitchFamily="2" charset="-122"/>
              </a:rPr>
              <a:t>：</a:t>
            </a:r>
            <a:endParaRPr lang="en-US" altLang="zh-CN" sz="1600" dirty="0" smtClean="0">
              <a:solidFill>
                <a:srgbClr val="000000"/>
              </a:solidFill>
              <a:latin typeface="华文中宋" panose="02010600040101010101" pitchFamily="2" charset="-122"/>
              <a:ea typeface="华文中宋" panose="02010600040101010101" pitchFamily="2" charset="-122"/>
              <a:cs typeface="宋体" pitchFamily="2" charset="-122"/>
            </a:endParaRPr>
          </a:p>
          <a:p>
            <a:pPr lvl="0" indent="457200" eaLnBrk="1" hangingPunct="1">
              <a:lnSpc>
                <a:spcPts val="3000"/>
              </a:lnSpc>
            </a:pPr>
            <a:r>
              <a:rPr lang="en-US" altLang="zh-CN" sz="1600" dirty="0" smtClean="0">
                <a:solidFill>
                  <a:srgbClr val="000000"/>
                </a:solidFill>
                <a:latin typeface="华文中宋" panose="02010600040101010101" pitchFamily="2" charset="-122"/>
                <a:ea typeface="华文中宋" panose="02010600040101010101" pitchFamily="2" charset="-122"/>
                <a:cs typeface="宋体" pitchFamily="2" charset="-122"/>
              </a:rPr>
              <a:t>……</a:t>
            </a:r>
          </a:p>
          <a:p>
            <a:pPr lvl="0" indent="457200" eaLnBrk="1" hangingPunct="1">
              <a:lnSpc>
                <a:spcPts val="3000"/>
              </a:lnSpc>
            </a:pPr>
            <a:r>
              <a:rPr lang="zh-CN" altLang="en-US" sz="1600" dirty="0" smtClean="0">
                <a:solidFill>
                  <a:srgbClr val="000000"/>
                </a:solidFill>
                <a:latin typeface="华文中宋" panose="02010600040101010101" pitchFamily="2" charset="-122"/>
                <a:ea typeface="华文中宋" panose="02010600040101010101" pitchFamily="2" charset="-122"/>
                <a:cs typeface="宋体" pitchFamily="2" charset="-122"/>
              </a:rPr>
              <a:t>（</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四</a:t>
            </a:r>
            <a:r>
              <a:rPr lang="zh-CN" altLang="en-US" sz="1600" dirty="0" smtClean="0">
                <a:solidFill>
                  <a:srgbClr val="000000"/>
                </a:solidFill>
                <a:latin typeface="华文中宋" panose="02010600040101010101" pitchFamily="2" charset="-122"/>
                <a:ea typeface="华文中宋" panose="02010600040101010101" pitchFamily="2" charset="-122"/>
                <a:cs typeface="宋体" pitchFamily="2" charset="-122"/>
              </a:rPr>
              <a:t>）最高人民法院</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院长</a:t>
            </a:r>
            <a:r>
              <a:rPr lang="zh-CN" altLang="en-US" sz="1600" dirty="0" smtClean="0">
                <a:solidFill>
                  <a:srgbClr val="000000"/>
                </a:solidFill>
                <a:latin typeface="华文中宋" panose="02010600040101010101" pitchFamily="2" charset="-122"/>
                <a:ea typeface="华文中宋" panose="02010600040101010101" pitchFamily="2" charset="-122"/>
                <a:cs typeface="宋体" pitchFamily="2" charset="-122"/>
              </a:rPr>
              <a:t>；</a:t>
            </a:r>
            <a:endParaRPr lang="en-US" altLang="zh-CN" sz="1600" dirty="0" smtClean="0">
              <a:solidFill>
                <a:srgbClr val="000000"/>
              </a:solidFill>
              <a:latin typeface="华文中宋" panose="02010600040101010101" pitchFamily="2" charset="-122"/>
              <a:ea typeface="华文中宋" panose="02010600040101010101" pitchFamily="2" charset="-122"/>
              <a:cs typeface="宋体" pitchFamily="2" charset="-122"/>
            </a:endParaRPr>
          </a:p>
          <a:p>
            <a:pPr lvl="0" indent="457200" eaLnBrk="1" hangingPunct="1">
              <a:lnSpc>
                <a:spcPts val="3000"/>
              </a:lnSpc>
            </a:pPr>
            <a:r>
              <a:rPr lang="en-US" altLang="zh-CN" sz="1600" dirty="0">
                <a:solidFill>
                  <a:srgbClr val="000000"/>
                </a:solidFill>
                <a:latin typeface="华文中宋" panose="02010600040101010101" pitchFamily="2" charset="-122"/>
                <a:ea typeface="华文中宋" panose="02010600040101010101" pitchFamily="2" charset="-122"/>
                <a:cs typeface="宋体" pitchFamily="2" charset="-122"/>
              </a:rPr>
              <a:t>……</a:t>
            </a:r>
            <a:endPar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endParaRPr>
          </a:p>
        </p:txBody>
      </p:sp>
      <p:sp>
        <p:nvSpPr>
          <p:cNvPr id="10" name="TextBox 9"/>
          <p:cNvSpPr txBox="1"/>
          <p:nvPr/>
        </p:nvSpPr>
        <p:spPr bwMode="auto">
          <a:xfrm>
            <a:off x="4852945" y="4293096"/>
            <a:ext cx="3960440" cy="2015936"/>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b="1" dirty="0">
                <a:solidFill>
                  <a:srgbClr val="000000"/>
                </a:solidFill>
                <a:latin typeface="华文中宋" panose="02010600040101010101" pitchFamily="2" charset="-122"/>
                <a:ea typeface="华文中宋" panose="02010600040101010101" pitchFamily="2" charset="-122"/>
                <a:cs typeface="宋体" pitchFamily="2" charset="-122"/>
              </a:rPr>
              <a:t>全国人民代表大会有权罢免下列人员</a:t>
            </a:r>
            <a:r>
              <a:rPr lang="zh-CN" altLang="en-US" sz="1600" b="1" dirty="0" smtClean="0">
                <a:solidFill>
                  <a:srgbClr val="000000"/>
                </a:solidFill>
                <a:latin typeface="华文中宋" panose="02010600040101010101" pitchFamily="2" charset="-122"/>
                <a:ea typeface="华文中宋" panose="02010600040101010101" pitchFamily="2" charset="-122"/>
                <a:cs typeface="宋体" pitchFamily="2" charset="-122"/>
              </a:rPr>
              <a:t>：</a:t>
            </a:r>
            <a:endParaRPr lang="en-US" altLang="zh-CN" sz="1600" b="1" dirty="0" smtClean="0">
              <a:solidFill>
                <a:srgbClr val="000000"/>
              </a:solidFill>
              <a:latin typeface="华文中宋" panose="02010600040101010101" pitchFamily="2" charset="-122"/>
              <a:ea typeface="华文中宋" panose="02010600040101010101" pitchFamily="2" charset="-122"/>
              <a:cs typeface="宋体" pitchFamily="2" charset="-122"/>
            </a:endParaRPr>
          </a:p>
          <a:p>
            <a:pPr lvl="0" indent="457200" eaLnBrk="1" hangingPunct="1">
              <a:lnSpc>
                <a:spcPts val="3000"/>
              </a:lnSpc>
            </a:pPr>
            <a:r>
              <a:rPr lang="en-US" altLang="zh-CN" sz="1600" dirty="0" smtClean="0">
                <a:solidFill>
                  <a:srgbClr val="000000"/>
                </a:solidFill>
                <a:latin typeface="华文中宋" panose="02010600040101010101" pitchFamily="2" charset="-122"/>
                <a:ea typeface="华文中宋" panose="02010600040101010101" pitchFamily="2" charset="-122"/>
                <a:cs typeface="宋体" pitchFamily="2" charset="-122"/>
              </a:rPr>
              <a:t>……</a:t>
            </a:r>
          </a:p>
          <a:p>
            <a:pPr lvl="0" indent="457200" eaLnBrk="1" hangingPunct="1">
              <a:lnSpc>
                <a:spcPts val="3000"/>
              </a:lnSpc>
            </a:pPr>
            <a:r>
              <a:rPr lang="zh-CN" altLang="en-US" b="1" dirty="0" smtClean="0">
                <a:solidFill>
                  <a:srgbClr val="C00000"/>
                </a:solidFill>
                <a:latin typeface="华文中宋" panose="02010600040101010101" pitchFamily="2" charset="-122"/>
                <a:ea typeface="华文中宋" panose="02010600040101010101" pitchFamily="2" charset="-122"/>
                <a:cs typeface="宋体" pitchFamily="2" charset="-122"/>
              </a:rPr>
              <a:t>（</a:t>
            </a: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四）国家监察委员会主任</a:t>
            </a:r>
            <a:r>
              <a:rPr lang="zh-CN" altLang="en-US" b="1" dirty="0" smtClean="0">
                <a:solidFill>
                  <a:srgbClr val="C00000"/>
                </a:solidFill>
                <a:latin typeface="华文中宋" panose="02010600040101010101" pitchFamily="2" charset="-122"/>
                <a:ea typeface="华文中宋" panose="02010600040101010101" pitchFamily="2" charset="-122"/>
                <a:cs typeface="宋体" pitchFamily="2" charset="-122"/>
              </a:rPr>
              <a:t>；</a:t>
            </a:r>
            <a:endParaRPr lang="en-US" altLang="zh-CN" b="1" dirty="0" smtClean="0">
              <a:solidFill>
                <a:srgbClr val="C00000"/>
              </a:solidFill>
              <a:latin typeface="华文中宋" panose="02010600040101010101" pitchFamily="2" charset="-122"/>
              <a:ea typeface="华文中宋" panose="02010600040101010101" pitchFamily="2" charset="-122"/>
              <a:cs typeface="宋体" pitchFamily="2" charset="-122"/>
            </a:endParaRPr>
          </a:p>
          <a:p>
            <a:pPr lvl="0" indent="457200" eaLnBrk="1" hangingPunct="1">
              <a:lnSpc>
                <a:spcPts val="3000"/>
              </a:lnSpc>
            </a:pPr>
            <a:r>
              <a:rPr lang="zh-CN" altLang="en-US" b="1" dirty="0" smtClean="0">
                <a:solidFill>
                  <a:srgbClr val="C00000"/>
                </a:solidFill>
                <a:latin typeface="华文中宋" panose="02010600040101010101" pitchFamily="2" charset="-122"/>
                <a:ea typeface="华文中宋" panose="02010600040101010101" pitchFamily="2" charset="-122"/>
                <a:cs typeface="宋体" pitchFamily="2" charset="-122"/>
              </a:rPr>
              <a:t>（</a:t>
            </a: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五）</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最高人民法院院长</a:t>
            </a:r>
            <a:r>
              <a:rPr lang="zh-CN" altLang="en-US" sz="1600" dirty="0" smtClean="0">
                <a:solidFill>
                  <a:srgbClr val="000000"/>
                </a:solidFill>
                <a:latin typeface="华文中宋" panose="02010600040101010101" pitchFamily="2" charset="-122"/>
                <a:ea typeface="华文中宋" panose="02010600040101010101" pitchFamily="2" charset="-122"/>
                <a:cs typeface="宋体" pitchFamily="2" charset="-122"/>
              </a:rPr>
              <a:t>；</a:t>
            </a:r>
            <a:endParaRPr lang="en-US" altLang="zh-CN" sz="1600" dirty="0" smtClean="0">
              <a:solidFill>
                <a:srgbClr val="000000"/>
              </a:solidFill>
              <a:latin typeface="华文中宋" panose="02010600040101010101" pitchFamily="2" charset="-122"/>
              <a:ea typeface="华文中宋" panose="02010600040101010101" pitchFamily="2" charset="-122"/>
              <a:cs typeface="宋体" pitchFamily="2" charset="-122"/>
            </a:endParaRPr>
          </a:p>
          <a:p>
            <a:pPr lvl="0" indent="457200" eaLnBrk="1" hangingPunct="1">
              <a:lnSpc>
                <a:spcPts val="3000"/>
              </a:lnSpc>
            </a:pPr>
            <a:r>
              <a:rPr lang="en-US" altLang="zh-CN" sz="1600" dirty="0">
                <a:solidFill>
                  <a:srgbClr val="000000"/>
                </a:solidFill>
                <a:latin typeface="华文中宋" panose="02010600040101010101" pitchFamily="2" charset="-122"/>
                <a:ea typeface="华文中宋" panose="02010600040101010101" pitchFamily="2" charset="-122"/>
                <a:cs typeface="宋体" pitchFamily="2" charset="-122"/>
              </a:rPr>
              <a:t>……</a:t>
            </a:r>
            <a:endPar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endParaRPr>
          </a:p>
        </p:txBody>
      </p:sp>
    </p:spTree>
    <p:extLst>
      <p:ext uri="{BB962C8B-B14F-4D97-AF65-F5344CB8AC3E}">
        <p14:creationId xmlns:p14="http://schemas.microsoft.com/office/powerpoint/2010/main" val="39852487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51520" y="620688"/>
            <a:ext cx="8640960" cy="1246495"/>
          </a:xfrm>
          <a:prstGeom prst="rect">
            <a:avLst/>
          </a:prstGeom>
        </p:spPr>
        <p:txBody>
          <a:bodyPr wrap="square">
            <a:spAutoFit/>
          </a:bodyPr>
          <a:lstStyle/>
          <a:p>
            <a:pPr indent="457200">
              <a:lnSpc>
                <a:spcPts val="3000"/>
              </a:lnSpc>
            </a:pPr>
            <a:r>
              <a:rPr lang="en-US" altLang="zh-CN" b="1" dirty="0">
                <a:solidFill>
                  <a:srgbClr val="C00000"/>
                </a:solidFill>
                <a:latin typeface="华文中宋" panose="02010600040101010101" pitchFamily="2" charset="-122"/>
                <a:ea typeface="华文中宋" panose="02010600040101010101" pitchFamily="2" charset="-122"/>
              </a:rPr>
              <a:t>2018</a:t>
            </a:r>
            <a:r>
              <a:rPr lang="zh-CN" altLang="en-US" b="1" dirty="0">
                <a:solidFill>
                  <a:srgbClr val="C00000"/>
                </a:solidFill>
                <a:latin typeface="华文中宋" panose="02010600040101010101" pitchFamily="2" charset="-122"/>
                <a:ea typeface="华文中宋" panose="02010600040101010101" pitchFamily="2" charset="-122"/>
              </a:rPr>
              <a:t>年</a:t>
            </a:r>
            <a:r>
              <a:rPr lang="en-US" altLang="zh-CN" b="1" dirty="0">
                <a:solidFill>
                  <a:srgbClr val="C00000"/>
                </a:solidFill>
                <a:latin typeface="华文中宋" panose="02010600040101010101" pitchFamily="2" charset="-122"/>
                <a:ea typeface="华文中宋" panose="02010600040101010101" pitchFamily="2" charset="-122"/>
              </a:rPr>
              <a:t>3</a:t>
            </a:r>
            <a:r>
              <a:rPr lang="zh-CN" altLang="en-US" b="1" dirty="0">
                <a:solidFill>
                  <a:srgbClr val="C00000"/>
                </a:solidFill>
                <a:latin typeface="华文中宋" panose="02010600040101010101" pitchFamily="2" charset="-122"/>
                <a:ea typeface="华文中宋" panose="02010600040101010101" pitchFamily="2" charset="-122"/>
              </a:rPr>
              <a:t>月</a:t>
            </a:r>
            <a:r>
              <a:rPr lang="en-US" altLang="zh-CN" b="1" dirty="0">
                <a:solidFill>
                  <a:srgbClr val="C00000"/>
                </a:solidFill>
                <a:latin typeface="华文中宋" panose="02010600040101010101" pitchFamily="2" charset="-122"/>
                <a:ea typeface="华文中宋" panose="02010600040101010101" pitchFamily="2" charset="-122"/>
              </a:rPr>
              <a:t>11</a:t>
            </a:r>
            <a:r>
              <a:rPr lang="zh-CN" altLang="en-US" b="1" dirty="0" smtClean="0">
                <a:solidFill>
                  <a:srgbClr val="C00000"/>
                </a:solidFill>
                <a:latin typeface="华文中宋" panose="02010600040101010101" pitchFamily="2" charset="-122"/>
                <a:ea typeface="华文中宋" panose="02010600040101010101" pitchFamily="2" charset="-122"/>
              </a:rPr>
              <a:t>日，</a:t>
            </a:r>
            <a:r>
              <a:rPr lang="zh-CN" altLang="en-US" b="1" dirty="0">
                <a:solidFill>
                  <a:srgbClr val="C00000"/>
                </a:solidFill>
                <a:latin typeface="华文中宋" panose="02010600040101010101" pitchFamily="2" charset="-122"/>
                <a:ea typeface="华文中宋" panose="02010600040101010101" pitchFamily="2" charset="-122"/>
              </a:rPr>
              <a:t>十三届全国人大一次会议第三次全体会议</a:t>
            </a:r>
            <a:r>
              <a:rPr lang="zh-CN" altLang="en-US" b="1" dirty="0" smtClean="0">
                <a:solidFill>
                  <a:srgbClr val="C00000"/>
                </a:solidFill>
                <a:latin typeface="华文中宋" panose="02010600040101010101" pitchFamily="2" charset="-122"/>
                <a:ea typeface="华文中宋" panose="02010600040101010101" pitchFamily="2" charset="-122"/>
              </a:rPr>
              <a:t>，通过无记名投票表决</a:t>
            </a:r>
            <a:r>
              <a:rPr lang="zh-CN" altLang="en-US" b="1" dirty="0">
                <a:solidFill>
                  <a:srgbClr val="C00000"/>
                </a:solidFill>
                <a:latin typeface="华文中宋" panose="02010600040101010101" pitchFamily="2" charset="-122"/>
                <a:ea typeface="华文中宋" panose="02010600040101010101" pitchFamily="2" charset="-122"/>
              </a:rPr>
              <a:t>通过宪法修正案</a:t>
            </a:r>
            <a:r>
              <a:rPr lang="zh-CN" altLang="en-US" b="1" dirty="0" smtClean="0">
                <a:solidFill>
                  <a:srgbClr val="C00000"/>
                </a:solidFill>
                <a:latin typeface="华文中宋" panose="02010600040101010101" pitchFamily="2" charset="-122"/>
                <a:ea typeface="华文中宋" panose="02010600040101010101" pitchFamily="2" charset="-122"/>
              </a:rPr>
              <a:t>。这</a:t>
            </a:r>
            <a:r>
              <a:rPr lang="zh-CN" altLang="en-US" b="1" dirty="0">
                <a:solidFill>
                  <a:srgbClr val="C00000"/>
                </a:solidFill>
                <a:latin typeface="华文中宋" panose="02010600040101010101" pitchFamily="2" charset="-122"/>
                <a:ea typeface="华文中宋" panose="02010600040101010101" pitchFamily="2" charset="-122"/>
              </a:rPr>
              <a:t>是</a:t>
            </a:r>
            <a:r>
              <a:rPr lang="en-US" altLang="zh-CN" b="1" dirty="0">
                <a:solidFill>
                  <a:srgbClr val="C00000"/>
                </a:solidFill>
                <a:latin typeface="华文中宋" panose="02010600040101010101" pitchFamily="2" charset="-122"/>
                <a:ea typeface="华文中宋" panose="02010600040101010101" pitchFamily="2" charset="-122"/>
              </a:rPr>
              <a:t>1982</a:t>
            </a:r>
            <a:r>
              <a:rPr lang="zh-CN" altLang="en-US" b="1" dirty="0">
                <a:solidFill>
                  <a:srgbClr val="C00000"/>
                </a:solidFill>
                <a:latin typeface="华文中宋" panose="02010600040101010101" pitchFamily="2" charset="-122"/>
                <a:ea typeface="华文中宋" panose="02010600040101010101" pitchFamily="2" charset="-122"/>
              </a:rPr>
              <a:t>年宪法公布施行后的第五次修改，也是</a:t>
            </a:r>
            <a:r>
              <a:rPr lang="en-US" altLang="zh-CN" b="1" dirty="0">
                <a:solidFill>
                  <a:srgbClr val="C00000"/>
                </a:solidFill>
                <a:latin typeface="华文中宋" panose="02010600040101010101" pitchFamily="2" charset="-122"/>
                <a:ea typeface="华文中宋" panose="02010600040101010101" pitchFamily="2" charset="-122"/>
              </a:rPr>
              <a:t>2004</a:t>
            </a:r>
            <a:r>
              <a:rPr lang="zh-CN" altLang="en-US" b="1" dirty="0">
                <a:solidFill>
                  <a:srgbClr val="C00000"/>
                </a:solidFill>
                <a:latin typeface="华文中宋" panose="02010600040101010101" pitchFamily="2" charset="-122"/>
                <a:ea typeface="华文中宋" panose="02010600040101010101" pitchFamily="2" charset="-122"/>
              </a:rPr>
              <a:t>年宪法修改以来的再次修改。</a:t>
            </a:r>
            <a:endParaRPr lang="zh-CN" altLang="en-US" dirty="0">
              <a:solidFill>
                <a:schemeClr val="accent5">
                  <a:lumMod val="50000"/>
                </a:schemeClr>
              </a:solidFill>
              <a:latin typeface="华文中宋" panose="02010600040101010101" pitchFamily="2" charset="-122"/>
              <a:ea typeface="华文中宋" panose="02010600040101010101" pitchFamily="2" charset="-122"/>
            </a:endParaRPr>
          </a:p>
        </p:txBody>
      </p:sp>
      <p:sp>
        <p:nvSpPr>
          <p:cNvPr id="3" name="矩形 2"/>
          <p:cNvSpPr/>
          <p:nvPr/>
        </p:nvSpPr>
        <p:spPr>
          <a:xfrm>
            <a:off x="4906271" y="2738300"/>
            <a:ext cx="3410145" cy="2657138"/>
          </a:xfrm>
          <a:prstGeom prst="rect">
            <a:avLst/>
          </a:prstGeom>
          <a:solidFill>
            <a:schemeClr val="bg1"/>
          </a:solidFill>
          <a:ln>
            <a:solidFill>
              <a:schemeClr val="bg1">
                <a:lumMod val="75000"/>
              </a:schemeClr>
            </a:solidFill>
          </a:ln>
          <a:effectLst>
            <a:outerShdw blurRad="50800" dist="38100" dir="2700000" algn="tl" rotWithShape="0">
              <a:prstClr val="black">
                <a:alpha val="40000"/>
              </a:prstClr>
            </a:outerShdw>
          </a:effectLst>
        </p:spPr>
        <p:txBody>
          <a:bodyPr wrap="square">
            <a:spAutoFit/>
          </a:bodyPr>
          <a:lstStyle/>
          <a:p>
            <a:pPr marL="285750" indent="-285750">
              <a:lnSpc>
                <a:spcPts val="4000"/>
              </a:lnSpc>
              <a:buFont typeface="Wingdings" panose="05000000000000000000" pitchFamily="2" charset="2"/>
              <a:buChar char="Ø"/>
            </a:pPr>
            <a:r>
              <a:rPr lang="zh-CN" altLang="en-US" sz="1600" b="1" dirty="0" smtClean="0">
                <a:latin typeface="华文中宋" panose="02010600040101010101" pitchFamily="2" charset="-122"/>
                <a:ea typeface="华文中宋" panose="02010600040101010101" pitchFamily="2" charset="-122"/>
              </a:rPr>
              <a:t>坚持党对宪法修改的领导</a:t>
            </a:r>
            <a:endParaRPr lang="en-US" altLang="zh-CN" sz="1600" b="1" dirty="0" smtClean="0">
              <a:latin typeface="华文中宋" panose="02010600040101010101" pitchFamily="2" charset="-122"/>
              <a:ea typeface="华文中宋" panose="02010600040101010101" pitchFamily="2" charset="-122"/>
            </a:endParaRPr>
          </a:p>
          <a:p>
            <a:pPr marL="285750" indent="-285750">
              <a:lnSpc>
                <a:spcPts val="4000"/>
              </a:lnSpc>
              <a:buFont typeface="Wingdings" panose="05000000000000000000" pitchFamily="2" charset="2"/>
              <a:buChar char="Ø"/>
            </a:pPr>
            <a:r>
              <a:rPr lang="zh-CN" altLang="en-US" sz="1600" b="1" dirty="0" smtClean="0">
                <a:latin typeface="华文中宋" panose="02010600040101010101" pitchFamily="2" charset="-122"/>
                <a:ea typeface="华文中宋" panose="02010600040101010101" pitchFamily="2" charset="-122"/>
              </a:rPr>
              <a:t>严格依法按程序推进宪法修改</a:t>
            </a:r>
            <a:endParaRPr lang="en-US" altLang="zh-CN" sz="1600" b="1" dirty="0" smtClean="0">
              <a:latin typeface="华文中宋" panose="02010600040101010101" pitchFamily="2" charset="-122"/>
              <a:ea typeface="华文中宋" panose="02010600040101010101" pitchFamily="2" charset="-122"/>
            </a:endParaRPr>
          </a:p>
          <a:p>
            <a:pPr marL="285750" indent="-285750">
              <a:lnSpc>
                <a:spcPts val="4000"/>
              </a:lnSpc>
              <a:buFont typeface="Wingdings" panose="05000000000000000000" pitchFamily="2" charset="2"/>
              <a:buChar char="Ø"/>
            </a:pPr>
            <a:r>
              <a:rPr lang="zh-CN" altLang="en-US" sz="1600" b="1" dirty="0">
                <a:latin typeface="华文中宋" panose="02010600040101010101" pitchFamily="2" charset="-122"/>
                <a:ea typeface="华文中宋" panose="02010600040101010101" pitchFamily="2" charset="-122"/>
              </a:rPr>
              <a:t>充分</a:t>
            </a:r>
            <a:r>
              <a:rPr lang="zh-CN" altLang="en-US" sz="1600" b="1" dirty="0" smtClean="0">
                <a:latin typeface="华文中宋" panose="02010600040101010101" pitchFamily="2" charset="-122"/>
                <a:ea typeface="华文中宋" panose="02010600040101010101" pitchFamily="2" charset="-122"/>
              </a:rPr>
              <a:t>发扬民主、广泛凝聚共识</a:t>
            </a:r>
            <a:endParaRPr lang="en-US" altLang="zh-CN" sz="1600" b="1" dirty="0" smtClean="0">
              <a:latin typeface="华文中宋" panose="02010600040101010101" pitchFamily="2" charset="-122"/>
              <a:ea typeface="华文中宋" panose="02010600040101010101" pitchFamily="2" charset="-122"/>
            </a:endParaRPr>
          </a:p>
          <a:p>
            <a:pPr marL="285750" indent="-285750">
              <a:lnSpc>
                <a:spcPts val="4000"/>
              </a:lnSpc>
              <a:buFont typeface="Wingdings" panose="05000000000000000000" pitchFamily="2" charset="2"/>
              <a:buChar char="Ø"/>
            </a:pPr>
            <a:r>
              <a:rPr lang="zh-CN" altLang="en-US" sz="1600" b="1" dirty="0" smtClean="0">
                <a:latin typeface="华文中宋" panose="02010600040101010101" pitchFamily="2" charset="-122"/>
                <a:ea typeface="华文中宋" panose="02010600040101010101" pitchFamily="2" charset="-122"/>
              </a:rPr>
              <a:t>坚持对宪法作部分修改、不作大改</a:t>
            </a:r>
            <a:endParaRPr lang="en-US" altLang="zh-CN" sz="1600" b="1" dirty="0" smtClean="0">
              <a:latin typeface="华文中宋" panose="02010600040101010101" pitchFamily="2" charset="-122"/>
              <a:ea typeface="华文中宋" panose="02010600040101010101" pitchFamily="2" charset="-122"/>
            </a:endParaRPr>
          </a:p>
        </p:txBody>
      </p:sp>
      <p:sp>
        <p:nvSpPr>
          <p:cNvPr id="4" name="横卷形 3"/>
          <p:cNvSpPr/>
          <p:nvPr/>
        </p:nvSpPr>
        <p:spPr>
          <a:xfrm>
            <a:off x="4906271" y="2315488"/>
            <a:ext cx="2520280" cy="490776"/>
          </a:xfrm>
          <a:prstGeom prst="horizontalScroll">
            <a:avLst/>
          </a:prstGeom>
          <a:solidFill>
            <a:srgbClr val="C00000"/>
          </a:solidFill>
          <a:effectLst>
            <a:outerShdw blurRad="50800" dist="38100" dir="2700000" algn="tl" rotWithShape="0">
              <a:prstClr val="black">
                <a:alpha val="40000"/>
              </a:prstClr>
            </a:outerShdw>
          </a:effectLst>
        </p:spPr>
        <p:txBody>
          <a:bodyPr wrap="square" rtlCol="0" anchor="ctr">
            <a:spAutoFit/>
          </a:bodyPr>
          <a:lstStyle/>
          <a:p>
            <a:pPr algn="ctr"/>
            <a:r>
              <a:rPr lang="zh-CN" altLang="en-US" b="1" dirty="0" smtClean="0">
                <a:solidFill>
                  <a:schemeClr val="bg1"/>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Times New Roman" panose="02020603050405020304" pitchFamily="18" charset="0"/>
              </a:rPr>
              <a:t>修宪总体要求和原则</a:t>
            </a:r>
            <a:endParaRPr lang="zh-CN" altLang="en-US" b="1" dirty="0">
              <a:solidFill>
                <a:schemeClr val="bg1"/>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Times New Roman" panose="02020603050405020304" pitchFamily="18" charset="0"/>
            </a:endParaRPr>
          </a:p>
        </p:txBody>
      </p:sp>
      <p:sp>
        <p:nvSpPr>
          <p:cNvPr id="8" name="矩形 7"/>
          <p:cNvSpPr/>
          <p:nvPr/>
        </p:nvSpPr>
        <p:spPr>
          <a:xfrm>
            <a:off x="1043608" y="2738300"/>
            <a:ext cx="2880320" cy="2657138"/>
          </a:xfrm>
          <a:prstGeom prst="rect">
            <a:avLst/>
          </a:prstGeom>
          <a:solidFill>
            <a:schemeClr val="bg1"/>
          </a:solidFill>
          <a:ln>
            <a:solidFill>
              <a:schemeClr val="bg1">
                <a:lumMod val="75000"/>
              </a:schemeClr>
            </a:solidFill>
          </a:ln>
          <a:effectLst>
            <a:outerShdw blurRad="50800" dist="38100" dir="2700000" algn="tl" rotWithShape="0">
              <a:prstClr val="black">
                <a:alpha val="40000"/>
              </a:prstClr>
            </a:outerShdw>
          </a:effectLst>
        </p:spPr>
        <p:txBody>
          <a:bodyPr wrap="square">
            <a:spAutoFit/>
          </a:bodyPr>
          <a:lstStyle/>
          <a:p>
            <a:pPr marL="285750" indent="-285750">
              <a:lnSpc>
                <a:spcPts val="4000"/>
              </a:lnSpc>
              <a:buFont typeface="Wingdings" panose="05000000000000000000" pitchFamily="2" charset="2"/>
              <a:buChar char="Ø"/>
            </a:pPr>
            <a:r>
              <a:rPr lang="en-US" altLang="zh-CN" sz="1600" b="1" dirty="0" smtClean="0">
                <a:latin typeface="华文中宋" panose="02010600040101010101" pitchFamily="2" charset="-122"/>
                <a:ea typeface="华文中宋" panose="02010600040101010101" pitchFamily="2" charset="-122"/>
              </a:rPr>
              <a:t>1988</a:t>
            </a:r>
            <a:r>
              <a:rPr lang="zh-CN" altLang="en-US" sz="1600" b="1" dirty="0" smtClean="0">
                <a:latin typeface="华文中宋" panose="02010600040101010101" pitchFamily="2" charset="-122"/>
                <a:ea typeface="华文中宋" panose="02010600040101010101" pitchFamily="2" charset="-122"/>
              </a:rPr>
              <a:t>年      修正案</a:t>
            </a:r>
            <a:r>
              <a:rPr lang="en-US" altLang="zh-CN" sz="1600" b="1" dirty="0" smtClean="0">
                <a:latin typeface="华文中宋" panose="02010600040101010101" pitchFamily="2" charset="-122"/>
                <a:ea typeface="华文中宋" panose="02010600040101010101" pitchFamily="2" charset="-122"/>
              </a:rPr>
              <a:t>2</a:t>
            </a:r>
            <a:r>
              <a:rPr lang="zh-CN" altLang="en-US" sz="1600" b="1" dirty="0" smtClean="0">
                <a:latin typeface="华文中宋" panose="02010600040101010101" pitchFamily="2" charset="-122"/>
                <a:ea typeface="华文中宋" panose="02010600040101010101" pitchFamily="2" charset="-122"/>
              </a:rPr>
              <a:t>条</a:t>
            </a:r>
            <a:endParaRPr lang="en-US" altLang="zh-CN" sz="1600" b="1" dirty="0" smtClean="0">
              <a:latin typeface="华文中宋" panose="02010600040101010101" pitchFamily="2" charset="-122"/>
              <a:ea typeface="华文中宋" panose="02010600040101010101" pitchFamily="2" charset="-122"/>
            </a:endParaRPr>
          </a:p>
          <a:p>
            <a:pPr marL="285750" indent="-285750">
              <a:lnSpc>
                <a:spcPts val="4000"/>
              </a:lnSpc>
              <a:buFont typeface="Wingdings" panose="05000000000000000000" pitchFamily="2" charset="2"/>
              <a:buChar char="Ø"/>
            </a:pPr>
            <a:r>
              <a:rPr lang="en-US" altLang="zh-CN" sz="1600" b="1" dirty="0" smtClean="0">
                <a:latin typeface="华文中宋" panose="02010600040101010101" pitchFamily="2" charset="-122"/>
                <a:ea typeface="华文中宋" panose="02010600040101010101" pitchFamily="2" charset="-122"/>
              </a:rPr>
              <a:t>1993</a:t>
            </a:r>
            <a:r>
              <a:rPr lang="zh-CN" altLang="en-US" sz="1600" b="1" dirty="0" smtClean="0">
                <a:latin typeface="华文中宋" panose="02010600040101010101" pitchFamily="2" charset="-122"/>
                <a:ea typeface="华文中宋" panose="02010600040101010101" pitchFamily="2" charset="-122"/>
              </a:rPr>
              <a:t>年      修正案</a:t>
            </a:r>
            <a:r>
              <a:rPr lang="en-US" altLang="zh-CN" sz="1600" b="1" dirty="0" smtClean="0">
                <a:latin typeface="华文中宋" panose="02010600040101010101" pitchFamily="2" charset="-122"/>
                <a:ea typeface="华文中宋" panose="02010600040101010101" pitchFamily="2" charset="-122"/>
              </a:rPr>
              <a:t>9</a:t>
            </a:r>
            <a:r>
              <a:rPr lang="zh-CN" altLang="en-US" sz="1600" b="1" dirty="0" smtClean="0">
                <a:latin typeface="华文中宋" panose="02010600040101010101" pitchFamily="2" charset="-122"/>
                <a:ea typeface="华文中宋" panose="02010600040101010101" pitchFamily="2" charset="-122"/>
              </a:rPr>
              <a:t>条</a:t>
            </a:r>
            <a:endParaRPr lang="en-US" altLang="zh-CN" sz="1600" b="1" dirty="0" smtClean="0">
              <a:latin typeface="华文中宋" panose="02010600040101010101" pitchFamily="2" charset="-122"/>
              <a:ea typeface="华文中宋" panose="02010600040101010101" pitchFamily="2" charset="-122"/>
            </a:endParaRPr>
          </a:p>
          <a:p>
            <a:pPr marL="285750" indent="-285750">
              <a:lnSpc>
                <a:spcPts val="4000"/>
              </a:lnSpc>
              <a:buFont typeface="Wingdings" panose="05000000000000000000" pitchFamily="2" charset="2"/>
              <a:buChar char="Ø"/>
            </a:pPr>
            <a:r>
              <a:rPr lang="en-US" altLang="zh-CN" sz="1600" b="1" dirty="0" smtClean="0">
                <a:latin typeface="华文中宋" panose="02010600040101010101" pitchFamily="2" charset="-122"/>
                <a:ea typeface="华文中宋" panose="02010600040101010101" pitchFamily="2" charset="-122"/>
              </a:rPr>
              <a:t>1999</a:t>
            </a:r>
            <a:r>
              <a:rPr lang="zh-CN" altLang="en-US" sz="1600" b="1" dirty="0" smtClean="0">
                <a:latin typeface="华文中宋" panose="02010600040101010101" pitchFamily="2" charset="-122"/>
                <a:ea typeface="华文中宋" panose="02010600040101010101" pitchFamily="2" charset="-122"/>
              </a:rPr>
              <a:t>年      修正案</a:t>
            </a:r>
            <a:r>
              <a:rPr lang="en-US" altLang="zh-CN" sz="1600" b="1" dirty="0" smtClean="0">
                <a:latin typeface="华文中宋" panose="02010600040101010101" pitchFamily="2" charset="-122"/>
                <a:ea typeface="华文中宋" panose="02010600040101010101" pitchFamily="2" charset="-122"/>
              </a:rPr>
              <a:t>6</a:t>
            </a:r>
            <a:r>
              <a:rPr lang="zh-CN" altLang="en-US" sz="1600" b="1" dirty="0" smtClean="0">
                <a:latin typeface="华文中宋" panose="02010600040101010101" pitchFamily="2" charset="-122"/>
                <a:ea typeface="华文中宋" panose="02010600040101010101" pitchFamily="2" charset="-122"/>
              </a:rPr>
              <a:t>条</a:t>
            </a:r>
            <a:endParaRPr lang="en-US" altLang="zh-CN" sz="1600" b="1" dirty="0" smtClean="0">
              <a:latin typeface="华文中宋" panose="02010600040101010101" pitchFamily="2" charset="-122"/>
              <a:ea typeface="华文中宋" panose="02010600040101010101" pitchFamily="2" charset="-122"/>
            </a:endParaRPr>
          </a:p>
          <a:p>
            <a:pPr marL="285750" indent="-285750">
              <a:lnSpc>
                <a:spcPts val="4000"/>
              </a:lnSpc>
              <a:buFont typeface="Wingdings" panose="05000000000000000000" pitchFamily="2" charset="2"/>
              <a:buChar char="Ø"/>
            </a:pPr>
            <a:r>
              <a:rPr lang="en-US" altLang="zh-CN" sz="1600" b="1" dirty="0" smtClean="0">
                <a:latin typeface="华文中宋" panose="02010600040101010101" pitchFamily="2" charset="-122"/>
                <a:ea typeface="华文中宋" panose="02010600040101010101" pitchFamily="2" charset="-122"/>
              </a:rPr>
              <a:t>2004</a:t>
            </a:r>
            <a:r>
              <a:rPr lang="zh-CN" altLang="en-US" sz="1600" b="1" dirty="0" smtClean="0">
                <a:latin typeface="华文中宋" panose="02010600040101010101" pitchFamily="2" charset="-122"/>
                <a:ea typeface="华文中宋" panose="02010600040101010101" pitchFamily="2" charset="-122"/>
              </a:rPr>
              <a:t>年      修正案</a:t>
            </a:r>
            <a:r>
              <a:rPr lang="en-US" altLang="zh-CN" sz="1600" b="1" dirty="0" smtClean="0">
                <a:latin typeface="华文中宋" panose="02010600040101010101" pitchFamily="2" charset="-122"/>
                <a:ea typeface="华文中宋" panose="02010600040101010101" pitchFamily="2" charset="-122"/>
              </a:rPr>
              <a:t>14</a:t>
            </a:r>
            <a:r>
              <a:rPr lang="zh-CN" altLang="en-US" sz="1600" b="1" dirty="0" smtClean="0">
                <a:latin typeface="华文中宋" panose="02010600040101010101" pitchFamily="2" charset="-122"/>
                <a:ea typeface="华文中宋" panose="02010600040101010101" pitchFamily="2" charset="-122"/>
              </a:rPr>
              <a:t>条</a:t>
            </a:r>
            <a:endParaRPr lang="en-US" altLang="zh-CN" sz="1600" b="1" dirty="0" smtClean="0">
              <a:latin typeface="华文中宋" panose="02010600040101010101" pitchFamily="2" charset="-122"/>
              <a:ea typeface="华文中宋" panose="02010600040101010101" pitchFamily="2" charset="-122"/>
            </a:endParaRPr>
          </a:p>
          <a:p>
            <a:pPr marL="285750" indent="-285750">
              <a:lnSpc>
                <a:spcPts val="4000"/>
              </a:lnSpc>
              <a:buFont typeface="Wingdings" panose="05000000000000000000" pitchFamily="2" charset="2"/>
              <a:buChar char="Ø"/>
            </a:pPr>
            <a:r>
              <a:rPr lang="en-US" altLang="zh-CN" sz="1600" b="1" dirty="0" smtClean="0">
                <a:solidFill>
                  <a:srgbClr val="C00000"/>
                </a:solidFill>
                <a:latin typeface="华文中宋" panose="02010600040101010101" pitchFamily="2" charset="-122"/>
                <a:ea typeface="华文中宋" panose="02010600040101010101" pitchFamily="2" charset="-122"/>
              </a:rPr>
              <a:t>2018</a:t>
            </a:r>
            <a:r>
              <a:rPr lang="zh-CN" altLang="en-US" sz="1600" b="1" dirty="0" smtClean="0">
                <a:solidFill>
                  <a:srgbClr val="C00000"/>
                </a:solidFill>
                <a:latin typeface="华文中宋" panose="02010600040101010101" pitchFamily="2" charset="-122"/>
                <a:ea typeface="华文中宋" panose="02010600040101010101" pitchFamily="2" charset="-122"/>
              </a:rPr>
              <a:t>年      修正案</a:t>
            </a:r>
            <a:r>
              <a:rPr lang="en-US" altLang="zh-CN" sz="1600" b="1" dirty="0" smtClean="0">
                <a:solidFill>
                  <a:srgbClr val="C00000"/>
                </a:solidFill>
                <a:latin typeface="华文中宋" panose="02010600040101010101" pitchFamily="2" charset="-122"/>
                <a:ea typeface="华文中宋" panose="02010600040101010101" pitchFamily="2" charset="-122"/>
              </a:rPr>
              <a:t>21</a:t>
            </a:r>
            <a:r>
              <a:rPr lang="zh-CN" altLang="en-US" sz="1600" b="1" dirty="0" smtClean="0">
                <a:solidFill>
                  <a:srgbClr val="C00000"/>
                </a:solidFill>
                <a:latin typeface="华文中宋" panose="02010600040101010101" pitchFamily="2" charset="-122"/>
                <a:ea typeface="华文中宋" panose="02010600040101010101" pitchFamily="2" charset="-122"/>
              </a:rPr>
              <a:t>条</a:t>
            </a:r>
            <a:endParaRPr lang="en-US" altLang="zh-CN" sz="1600" b="1" dirty="0" smtClean="0">
              <a:solidFill>
                <a:srgbClr val="C00000"/>
              </a:solidFill>
              <a:latin typeface="华文中宋" panose="02010600040101010101" pitchFamily="2" charset="-122"/>
              <a:ea typeface="华文中宋" panose="02010600040101010101" pitchFamily="2" charset="-122"/>
            </a:endParaRPr>
          </a:p>
        </p:txBody>
      </p:sp>
      <p:sp>
        <p:nvSpPr>
          <p:cNvPr id="9" name="横卷形 8"/>
          <p:cNvSpPr/>
          <p:nvPr/>
        </p:nvSpPr>
        <p:spPr>
          <a:xfrm>
            <a:off x="1043608" y="2315488"/>
            <a:ext cx="1440160" cy="490776"/>
          </a:xfrm>
          <a:prstGeom prst="horizontalScroll">
            <a:avLst/>
          </a:prstGeom>
          <a:solidFill>
            <a:srgbClr val="C00000"/>
          </a:solidFill>
          <a:effectLst>
            <a:outerShdw blurRad="50800" dist="38100" dir="2700000" algn="tl" rotWithShape="0">
              <a:prstClr val="black">
                <a:alpha val="40000"/>
              </a:prstClr>
            </a:outerShdw>
          </a:effectLst>
        </p:spPr>
        <p:txBody>
          <a:bodyPr wrap="square" rtlCol="0" anchor="ctr">
            <a:spAutoFit/>
          </a:bodyPr>
          <a:lstStyle/>
          <a:p>
            <a:pPr algn="ctr"/>
            <a:r>
              <a:rPr lang="zh-CN" altLang="en-US" b="1" dirty="0" smtClean="0">
                <a:solidFill>
                  <a:schemeClr val="bg1"/>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Times New Roman" panose="02020603050405020304" pitchFamily="18" charset="0"/>
              </a:rPr>
              <a:t>修宪历程</a:t>
            </a:r>
            <a:endParaRPr lang="zh-CN" altLang="en-US" b="1" dirty="0">
              <a:solidFill>
                <a:schemeClr val="bg1"/>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35177583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17"/>
          <p:cNvSpPr txBox="1"/>
          <p:nvPr/>
        </p:nvSpPr>
        <p:spPr>
          <a:xfrm>
            <a:off x="-20903" y="95200"/>
            <a:ext cx="9144000" cy="492438"/>
          </a:xfrm>
          <a:prstGeom prst="rect">
            <a:avLst/>
          </a:prstGeom>
          <a:noFill/>
        </p:spPr>
        <p:txBody>
          <a:bodyPr wrap="square" lIns="121917" tIns="60958" rIns="121917" bIns="60958" rtlCol="0">
            <a:spAutoFit/>
          </a:bodyPr>
          <a:lstStyle/>
          <a:p>
            <a:pPr algn="ctr" defTabSz="1218565" eaLnBrk="1" fontAlgn="auto" hangingPunct="1">
              <a:spcBef>
                <a:spcPts val="0"/>
              </a:spcBef>
              <a:spcAft>
                <a:spcPts val="0"/>
              </a:spcAft>
            </a:pPr>
            <a:r>
              <a:rPr lang="zh-CN" altLang="en-US" sz="2400" b="1" dirty="0">
                <a:solidFill>
                  <a:srgbClr val="C00000"/>
                </a:solidFill>
                <a:latin typeface="Arial"/>
                <a:ea typeface="微软雅黑"/>
              </a:rPr>
              <a:t>第六十五条第四</a:t>
            </a:r>
            <a:r>
              <a:rPr lang="zh-CN" altLang="en-US" sz="2400" b="1" dirty="0" smtClean="0">
                <a:solidFill>
                  <a:srgbClr val="C00000"/>
                </a:solidFill>
                <a:latin typeface="Arial"/>
                <a:ea typeface="微软雅黑"/>
              </a:rPr>
              <a:t>款</a:t>
            </a:r>
            <a:r>
              <a:rPr lang="zh-CN" altLang="en-US" sz="2400" b="1" dirty="0">
                <a:solidFill>
                  <a:srgbClr val="0067AC"/>
                </a:solidFill>
                <a:latin typeface="Arial"/>
                <a:ea typeface="微软雅黑"/>
              </a:rPr>
              <a:t>（修改前后对比</a:t>
            </a:r>
            <a:r>
              <a:rPr lang="zh-CN" altLang="en-US" sz="2400" b="1" dirty="0" smtClean="0">
                <a:solidFill>
                  <a:srgbClr val="0067AC"/>
                </a:solidFill>
                <a:latin typeface="Arial"/>
                <a:ea typeface="微软雅黑"/>
              </a:rPr>
              <a:t>）</a:t>
            </a:r>
            <a:endParaRPr lang="zh-CN" altLang="en-US" sz="2400" b="1" dirty="0">
              <a:solidFill>
                <a:srgbClr val="0067AC"/>
              </a:solidFill>
              <a:latin typeface="微软雅黑"/>
              <a:ea typeface="微软雅黑"/>
              <a:cs typeface="Times New Roman" pitchFamily="18" charset="0"/>
            </a:endParaRPr>
          </a:p>
        </p:txBody>
      </p:sp>
      <p:sp>
        <p:nvSpPr>
          <p:cNvPr id="6" name="下箭头 5"/>
          <p:cNvSpPr/>
          <p:nvPr/>
        </p:nvSpPr>
        <p:spPr>
          <a:xfrm rot="16200000">
            <a:off x="3973971" y="1063799"/>
            <a:ext cx="388655" cy="417537"/>
          </a:xfrm>
          <a:prstGeom prst="downArrow">
            <a:avLst/>
          </a:prstGeom>
          <a:solidFill>
            <a:schemeClr val="bg1">
              <a:lumMod val="50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smtClean="0">
              <a:ln>
                <a:noFill/>
              </a:ln>
              <a:solidFill>
                <a:prstClr val="white"/>
              </a:solidFill>
              <a:effectLst/>
              <a:uLnTx/>
              <a:uFillTx/>
              <a:latin typeface="Arial"/>
              <a:ea typeface="微软雅黑"/>
              <a:cs typeface="+mn-cs"/>
            </a:endParaRPr>
          </a:p>
        </p:txBody>
      </p:sp>
      <p:sp>
        <p:nvSpPr>
          <p:cNvPr id="7" name="TextBox 6"/>
          <p:cNvSpPr txBox="1"/>
          <p:nvPr/>
        </p:nvSpPr>
        <p:spPr bwMode="auto">
          <a:xfrm>
            <a:off x="-5650" y="649321"/>
            <a:ext cx="3740953" cy="1246495"/>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dirty="0" smtClean="0">
                <a:solidFill>
                  <a:srgbClr val="000000"/>
                </a:solidFill>
                <a:latin typeface="华文中宋" panose="02010600040101010101" pitchFamily="2" charset="-122"/>
                <a:ea typeface="华文中宋" panose="02010600040101010101" pitchFamily="2" charset="-122"/>
                <a:cs typeface="宋体" pitchFamily="2" charset="-122"/>
              </a:rPr>
              <a:t>全国人民代表大会</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常务委员会的组成人员不得担任国家行政机关、审判机关和检察机关的职务</a:t>
            </a:r>
            <a:r>
              <a:rPr lang="zh-CN" altLang="en-US" sz="1600" dirty="0" smtClean="0">
                <a:solidFill>
                  <a:srgbClr val="000000"/>
                </a:solidFill>
                <a:latin typeface="华文中宋" panose="02010600040101010101" pitchFamily="2" charset="-122"/>
                <a:ea typeface="华文中宋" panose="02010600040101010101" pitchFamily="2" charset="-122"/>
                <a:cs typeface="宋体" pitchFamily="2" charset="-122"/>
              </a:rPr>
              <a:t>。</a:t>
            </a:r>
            <a:endPar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endParaRPr>
          </a:p>
        </p:txBody>
      </p:sp>
      <p:sp>
        <p:nvSpPr>
          <p:cNvPr id="8" name="TextBox 7"/>
          <p:cNvSpPr txBox="1"/>
          <p:nvPr/>
        </p:nvSpPr>
        <p:spPr bwMode="auto">
          <a:xfrm>
            <a:off x="4470147" y="649321"/>
            <a:ext cx="4687607" cy="1246495"/>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b="1" dirty="0">
                <a:solidFill>
                  <a:srgbClr val="000000"/>
                </a:solidFill>
                <a:latin typeface="华文中宋" panose="02010600040101010101" pitchFamily="2" charset="-122"/>
                <a:ea typeface="华文中宋" panose="02010600040101010101" pitchFamily="2" charset="-122"/>
                <a:cs typeface="宋体" pitchFamily="2" charset="-122"/>
              </a:rPr>
              <a:t>全国人民代表大会常务委员会的组成人员不得担任</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国家行政机关、</a:t>
            </a: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监察机关、</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审判机关和检察机关的职务。</a:t>
            </a:r>
          </a:p>
        </p:txBody>
      </p:sp>
      <p:sp>
        <p:nvSpPr>
          <p:cNvPr id="9" name="文本框 17"/>
          <p:cNvSpPr txBox="1"/>
          <p:nvPr/>
        </p:nvSpPr>
        <p:spPr>
          <a:xfrm>
            <a:off x="-18450" y="1988383"/>
            <a:ext cx="9144000" cy="492438"/>
          </a:xfrm>
          <a:prstGeom prst="rect">
            <a:avLst/>
          </a:prstGeom>
          <a:noFill/>
        </p:spPr>
        <p:txBody>
          <a:bodyPr wrap="square" lIns="121917" tIns="60958" rIns="121917" bIns="60958" rtlCol="0">
            <a:spAutoFit/>
          </a:bodyPr>
          <a:lstStyle/>
          <a:p>
            <a:pPr algn="ctr" defTabSz="1218565" eaLnBrk="1" fontAlgn="auto" hangingPunct="1">
              <a:spcBef>
                <a:spcPts val="0"/>
              </a:spcBef>
              <a:spcAft>
                <a:spcPts val="0"/>
              </a:spcAft>
            </a:pPr>
            <a:r>
              <a:rPr lang="zh-CN" altLang="en-US" sz="2400" b="1" dirty="0">
                <a:solidFill>
                  <a:srgbClr val="C00000"/>
                </a:solidFill>
                <a:latin typeface="Arial"/>
                <a:ea typeface="微软雅黑"/>
              </a:rPr>
              <a:t>第六十七条第六项和第十一</a:t>
            </a:r>
            <a:r>
              <a:rPr lang="zh-CN" altLang="en-US" sz="2400" b="1" dirty="0" smtClean="0">
                <a:solidFill>
                  <a:srgbClr val="C00000"/>
                </a:solidFill>
                <a:latin typeface="Arial"/>
                <a:ea typeface="微软雅黑"/>
              </a:rPr>
              <a:t>项</a:t>
            </a:r>
            <a:r>
              <a:rPr lang="zh-CN" altLang="en-US" sz="2400" b="1" dirty="0">
                <a:solidFill>
                  <a:srgbClr val="0067AC"/>
                </a:solidFill>
                <a:latin typeface="Arial"/>
                <a:ea typeface="微软雅黑"/>
              </a:rPr>
              <a:t>（修改前后对比</a:t>
            </a:r>
            <a:r>
              <a:rPr lang="zh-CN" altLang="en-US" sz="2400" b="1" dirty="0" smtClean="0">
                <a:solidFill>
                  <a:srgbClr val="0067AC"/>
                </a:solidFill>
                <a:latin typeface="Arial"/>
                <a:ea typeface="微软雅黑"/>
              </a:rPr>
              <a:t>）</a:t>
            </a:r>
            <a:endParaRPr lang="zh-CN" altLang="en-US" sz="2400" b="1" dirty="0">
              <a:solidFill>
                <a:srgbClr val="0067AC"/>
              </a:solidFill>
              <a:latin typeface="微软雅黑"/>
              <a:ea typeface="微软雅黑"/>
              <a:cs typeface="Times New Roman" pitchFamily="18" charset="0"/>
            </a:endParaRPr>
          </a:p>
        </p:txBody>
      </p:sp>
      <p:sp>
        <p:nvSpPr>
          <p:cNvPr id="10" name="下箭头 9"/>
          <p:cNvSpPr/>
          <p:nvPr/>
        </p:nvSpPr>
        <p:spPr>
          <a:xfrm rot="16200000">
            <a:off x="3968320" y="3306479"/>
            <a:ext cx="388655" cy="417537"/>
          </a:xfrm>
          <a:prstGeom prst="downArrow">
            <a:avLst/>
          </a:prstGeom>
          <a:solidFill>
            <a:schemeClr val="bg1">
              <a:lumMod val="50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smtClean="0">
              <a:ln>
                <a:noFill/>
              </a:ln>
              <a:solidFill>
                <a:prstClr val="white"/>
              </a:solidFill>
              <a:effectLst/>
              <a:uLnTx/>
              <a:uFillTx/>
              <a:latin typeface="Arial"/>
              <a:ea typeface="微软雅黑"/>
              <a:cs typeface="+mn-cs"/>
            </a:endParaRPr>
          </a:p>
        </p:txBody>
      </p:sp>
      <p:sp>
        <p:nvSpPr>
          <p:cNvPr id="11" name="TextBox 10"/>
          <p:cNvSpPr txBox="1"/>
          <p:nvPr/>
        </p:nvSpPr>
        <p:spPr bwMode="auto">
          <a:xfrm>
            <a:off x="0" y="2507280"/>
            <a:ext cx="3729652" cy="4324261"/>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全国人民代表大会常务委员会行使下列职权：</a:t>
            </a:r>
          </a:p>
          <a:p>
            <a:pPr lvl="0" indent="457200" eaLnBrk="1" hangingPunct="1">
              <a:lnSpc>
                <a:spcPts val="3000"/>
              </a:lnSpc>
            </a:pPr>
            <a:r>
              <a:rPr lang="en-US" altLang="zh-CN" sz="1600" dirty="0">
                <a:solidFill>
                  <a:srgbClr val="000000"/>
                </a:solidFill>
                <a:latin typeface="华文中宋" panose="02010600040101010101" pitchFamily="2" charset="-122"/>
                <a:ea typeface="华文中宋" panose="02010600040101010101" pitchFamily="2" charset="-122"/>
                <a:cs typeface="宋体" pitchFamily="2" charset="-122"/>
              </a:rPr>
              <a:t>……</a:t>
            </a:r>
          </a:p>
          <a:p>
            <a:pPr lvl="0" indent="457200" eaLnBrk="1" hangingPunct="1">
              <a:lnSpc>
                <a:spcPts val="3000"/>
              </a:lnSpc>
            </a:pP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（六）监督国务院、中央军事委员会、最高人民法院和最高人民检察皖的工作；</a:t>
            </a:r>
          </a:p>
          <a:p>
            <a:pPr lvl="0" indent="457200" eaLnBrk="1" hangingPunct="1">
              <a:lnSpc>
                <a:spcPts val="3000"/>
              </a:lnSpc>
            </a:pPr>
            <a:r>
              <a:rPr lang="en-US" altLang="zh-CN" sz="1600" dirty="0">
                <a:solidFill>
                  <a:srgbClr val="000000"/>
                </a:solidFill>
                <a:latin typeface="华文中宋" panose="02010600040101010101" pitchFamily="2" charset="-122"/>
                <a:ea typeface="华文中宋" panose="02010600040101010101" pitchFamily="2" charset="-122"/>
                <a:cs typeface="宋体" pitchFamily="2" charset="-122"/>
              </a:rPr>
              <a:t>……</a:t>
            </a:r>
          </a:p>
          <a:p>
            <a:pPr lvl="0" indent="457200" eaLnBrk="1" hangingPunct="1">
              <a:lnSpc>
                <a:spcPts val="3000"/>
              </a:lnSpc>
            </a:pP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（十一）根据最高人民法院院长的提请，任免最高人民法院副院长、审判员、审判委员会委员和军事法院院长</a:t>
            </a:r>
            <a:r>
              <a:rPr lang="zh-CN" altLang="en-US" sz="1600" dirty="0" smtClean="0">
                <a:solidFill>
                  <a:srgbClr val="000000"/>
                </a:solidFill>
                <a:latin typeface="华文中宋" panose="02010600040101010101" pitchFamily="2" charset="-122"/>
                <a:ea typeface="华文中宋" panose="02010600040101010101" pitchFamily="2" charset="-122"/>
                <a:cs typeface="宋体" pitchFamily="2" charset="-122"/>
              </a:rPr>
              <a:t>；</a:t>
            </a:r>
            <a:endParaRPr lang="en-US" altLang="zh-CN" sz="1600" dirty="0" smtClean="0">
              <a:solidFill>
                <a:srgbClr val="000000"/>
              </a:solidFill>
              <a:latin typeface="华文中宋" panose="02010600040101010101" pitchFamily="2" charset="-122"/>
              <a:ea typeface="华文中宋" panose="02010600040101010101" pitchFamily="2" charset="-122"/>
              <a:cs typeface="宋体" pitchFamily="2" charset="-122"/>
            </a:endParaRPr>
          </a:p>
          <a:p>
            <a:pPr lvl="0" indent="457200" eaLnBrk="1" hangingPunct="1">
              <a:lnSpc>
                <a:spcPts val="3000"/>
              </a:lnSpc>
            </a:pPr>
            <a:endPar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endParaRPr>
          </a:p>
        </p:txBody>
      </p:sp>
      <p:sp>
        <p:nvSpPr>
          <p:cNvPr id="12" name="TextBox 11"/>
          <p:cNvSpPr txBox="1"/>
          <p:nvPr/>
        </p:nvSpPr>
        <p:spPr bwMode="auto">
          <a:xfrm>
            <a:off x="4464496" y="2507280"/>
            <a:ext cx="4698908" cy="4324261"/>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b="1" dirty="0">
                <a:solidFill>
                  <a:srgbClr val="000000"/>
                </a:solidFill>
                <a:latin typeface="华文中宋" panose="02010600040101010101" pitchFamily="2" charset="-122"/>
                <a:ea typeface="华文中宋" panose="02010600040101010101" pitchFamily="2" charset="-122"/>
                <a:cs typeface="宋体" pitchFamily="2" charset="-122"/>
              </a:rPr>
              <a:t>全国人民代表大会常务委员会行使下列职权：</a:t>
            </a:r>
          </a:p>
          <a:p>
            <a:pPr lvl="0" indent="457200" eaLnBrk="1" hangingPunct="1">
              <a:lnSpc>
                <a:spcPts val="3000"/>
              </a:lnSpc>
            </a:pPr>
            <a:r>
              <a:rPr lang="en-US" altLang="zh-CN" sz="1600" dirty="0">
                <a:solidFill>
                  <a:srgbClr val="000000"/>
                </a:solidFill>
                <a:latin typeface="华文中宋" panose="02010600040101010101" pitchFamily="2" charset="-122"/>
                <a:ea typeface="华文中宋" panose="02010600040101010101" pitchFamily="2" charset="-122"/>
                <a:cs typeface="宋体" pitchFamily="2" charset="-122"/>
              </a:rPr>
              <a:t>……</a:t>
            </a:r>
          </a:p>
          <a:p>
            <a:pPr lvl="0" indent="457200" eaLnBrk="1" hangingPunct="1">
              <a:lnSpc>
                <a:spcPts val="3000"/>
              </a:lnSpc>
            </a:pP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（六）</a:t>
            </a:r>
            <a:r>
              <a:rPr lang="zh-CN" altLang="en-US" sz="1600" b="1" dirty="0">
                <a:solidFill>
                  <a:srgbClr val="000000"/>
                </a:solidFill>
                <a:latin typeface="华文中宋" panose="02010600040101010101" pitchFamily="2" charset="-122"/>
                <a:ea typeface="华文中宋" panose="02010600040101010101" pitchFamily="2" charset="-122"/>
                <a:cs typeface="宋体" pitchFamily="2" charset="-122"/>
              </a:rPr>
              <a:t>监督</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国务院、中央军事委员会、</a:t>
            </a: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国家监察委员会、</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最高人民法院和最高人民检察院</a:t>
            </a:r>
            <a:r>
              <a:rPr lang="zh-CN" altLang="en-US" sz="1600" b="1" dirty="0">
                <a:solidFill>
                  <a:srgbClr val="000000"/>
                </a:solidFill>
                <a:latin typeface="华文中宋" panose="02010600040101010101" pitchFamily="2" charset="-122"/>
                <a:ea typeface="华文中宋" panose="02010600040101010101" pitchFamily="2" charset="-122"/>
                <a:cs typeface="宋体" pitchFamily="2" charset="-122"/>
              </a:rPr>
              <a:t>的工作；</a:t>
            </a:r>
          </a:p>
          <a:p>
            <a:pPr lvl="0" indent="457200" eaLnBrk="1" hangingPunct="1">
              <a:lnSpc>
                <a:spcPts val="3000"/>
              </a:lnSpc>
            </a:pPr>
            <a:r>
              <a:rPr lang="en-US" altLang="zh-CN" sz="1600" dirty="0">
                <a:solidFill>
                  <a:srgbClr val="000000"/>
                </a:solidFill>
                <a:latin typeface="华文中宋" panose="02010600040101010101" pitchFamily="2" charset="-122"/>
                <a:ea typeface="华文中宋" panose="02010600040101010101" pitchFamily="2" charset="-122"/>
                <a:cs typeface="宋体" pitchFamily="2" charset="-122"/>
              </a:rPr>
              <a:t>……</a:t>
            </a:r>
          </a:p>
          <a:p>
            <a:pPr lvl="0" indent="457200" eaLnBrk="1" hangingPunct="1">
              <a:lnSpc>
                <a:spcPts val="3000"/>
              </a:lnSpc>
            </a:pP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（十一）根据国家监察委员会主任的提请，任免国家监察委员会副主任、委员；</a:t>
            </a:r>
          </a:p>
          <a:p>
            <a:pPr lvl="0" indent="457200" eaLnBrk="1" hangingPunct="1">
              <a:lnSpc>
                <a:spcPts val="3000"/>
              </a:lnSpc>
            </a:pP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（十二）</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根据最高人民法院院长的提请，任免最高人民法院副院长、审判员、审判委员会委员和军事法院院长</a:t>
            </a:r>
            <a:r>
              <a:rPr lang="zh-CN" altLang="en-US" sz="1600" dirty="0" smtClean="0">
                <a:solidFill>
                  <a:srgbClr val="000000"/>
                </a:solidFill>
                <a:latin typeface="华文中宋" panose="02010600040101010101" pitchFamily="2" charset="-122"/>
                <a:ea typeface="华文中宋" panose="02010600040101010101" pitchFamily="2" charset="-122"/>
                <a:cs typeface="宋体" pitchFamily="2" charset="-122"/>
              </a:rPr>
              <a:t>；</a:t>
            </a:r>
            <a:endPar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endParaRPr>
          </a:p>
        </p:txBody>
      </p:sp>
    </p:spTree>
    <p:extLst>
      <p:ext uri="{BB962C8B-B14F-4D97-AF65-F5344CB8AC3E}">
        <p14:creationId xmlns:p14="http://schemas.microsoft.com/office/powerpoint/2010/main" val="6502346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7"/>
          <p:cNvSpPr txBox="1"/>
          <p:nvPr/>
        </p:nvSpPr>
        <p:spPr>
          <a:xfrm>
            <a:off x="0" y="476672"/>
            <a:ext cx="9144000" cy="492438"/>
          </a:xfrm>
          <a:prstGeom prst="rect">
            <a:avLst/>
          </a:prstGeom>
          <a:noFill/>
        </p:spPr>
        <p:txBody>
          <a:bodyPr wrap="square" lIns="121917" tIns="60958" rIns="121917" bIns="60958" rtlCol="0">
            <a:spAutoFit/>
          </a:bodyPr>
          <a:lstStyle/>
          <a:p>
            <a:pPr algn="ctr" defTabSz="1218565" eaLnBrk="1" fontAlgn="auto" hangingPunct="1">
              <a:spcBef>
                <a:spcPts val="0"/>
              </a:spcBef>
              <a:spcAft>
                <a:spcPts val="0"/>
              </a:spcAft>
            </a:pPr>
            <a:r>
              <a:rPr lang="zh-CN" altLang="en-US" sz="2400" b="1" dirty="0">
                <a:solidFill>
                  <a:srgbClr val="C00000"/>
                </a:solidFill>
                <a:latin typeface="Arial"/>
                <a:ea typeface="微软雅黑"/>
              </a:rPr>
              <a:t>第七十条第一</a:t>
            </a:r>
            <a:r>
              <a:rPr lang="zh-CN" altLang="en-US" sz="2400" b="1" dirty="0" smtClean="0">
                <a:solidFill>
                  <a:srgbClr val="C00000"/>
                </a:solidFill>
                <a:latin typeface="Arial"/>
                <a:ea typeface="微软雅黑"/>
              </a:rPr>
              <a:t>款</a:t>
            </a:r>
            <a:r>
              <a:rPr lang="zh-CN" altLang="en-US" sz="2400" b="1" dirty="0">
                <a:solidFill>
                  <a:srgbClr val="0067AC"/>
                </a:solidFill>
                <a:latin typeface="Arial"/>
                <a:ea typeface="微软雅黑"/>
              </a:rPr>
              <a:t>（修改前后对比</a:t>
            </a:r>
            <a:r>
              <a:rPr lang="zh-CN" altLang="en-US" sz="2400" b="1" dirty="0" smtClean="0">
                <a:solidFill>
                  <a:srgbClr val="0067AC"/>
                </a:solidFill>
                <a:latin typeface="Arial"/>
                <a:ea typeface="微软雅黑"/>
              </a:rPr>
              <a:t>）</a:t>
            </a:r>
            <a:endParaRPr lang="zh-CN" altLang="en-US" sz="2400" b="1" dirty="0">
              <a:solidFill>
                <a:srgbClr val="0067AC"/>
              </a:solidFill>
              <a:latin typeface="微软雅黑"/>
              <a:ea typeface="微软雅黑"/>
              <a:cs typeface="Times New Roman" pitchFamily="18" charset="0"/>
            </a:endParaRPr>
          </a:p>
        </p:txBody>
      </p:sp>
      <p:sp>
        <p:nvSpPr>
          <p:cNvPr id="5" name="下箭头 4"/>
          <p:cNvSpPr/>
          <p:nvPr/>
        </p:nvSpPr>
        <p:spPr>
          <a:xfrm rot="16200000">
            <a:off x="4349886" y="2277777"/>
            <a:ext cx="388655" cy="417537"/>
          </a:xfrm>
          <a:prstGeom prst="downArrow">
            <a:avLst/>
          </a:prstGeom>
          <a:solidFill>
            <a:schemeClr val="bg1">
              <a:lumMod val="50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smtClean="0">
              <a:ln>
                <a:noFill/>
              </a:ln>
              <a:solidFill>
                <a:prstClr val="white"/>
              </a:solidFill>
              <a:effectLst/>
              <a:uLnTx/>
              <a:uFillTx/>
              <a:latin typeface="Arial"/>
              <a:ea typeface="微软雅黑"/>
              <a:cs typeface="+mn-cs"/>
            </a:endParaRPr>
          </a:p>
        </p:txBody>
      </p:sp>
      <p:sp>
        <p:nvSpPr>
          <p:cNvPr id="6" name="TextBox 5"/>
          <p:cNvSpPr txBox="1"/>
          <p:nvPr/>
        </p:nvSpPr>
        <p:spPr bwMode="auto">
          <a:xfrm>
            <a:off x="409352" y="1117582"/>
            <a:ext cx="3729652" cy="2737929"/>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全国人民代表大会设立民族委员会、法律委员会、财政经济委员会、教育科学文化卫生委员会、外事委员会、华侨委员会和其他需要设立的专门委员会。在全国人民代表大会闭会期间，各专门委员会受全国人民代表大会常务委员会的领导。</a:t>
            </a:r>
          </a:p>
        </p:txBody>
      </p:sp>
      <p:sp>
        <p:nvSpPr>
          <p:cNvPr id="7" name="TextBox 6"/>
          <p:cNvSpPr txBox="1"/>
          <p:nvPr/>
        </p:nvSpPr>
        <p:spPr bwMode="auto">
          <a:xfrm>
            <a:off x="4873848" y="1117582"/>
            <a:ext cx="3960440" cy="2785378"/>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b="1" dirty="0">
                <a:solidFill>
                  <a:srgbClr val="000000"/>
                </a:solidFill>
                <a:latin typeface="华文中宋" panose="02010600040101010101" pitchFamily="2" charset="-122"/>
                <a:ea typeface="华文中宋" panose="02010600040101010101" pitchFamily="2" charset="-122"/>
                <a:cs typeface="宋体" pitchFamily="2" charset="-122"/>
              </a:rPr>
              <a:t>全国人民代表大会设立</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民族委员会、</a:t>
            </a: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宪法和</a:t>
            </a:r>
            <a:r>
              <a:rPr lang="zh-CN" altLang="en-US" sz="1600" b="1" dirty="0">
                <a:solidFill>
                  <a:srgbClr val="000000"/>
                </a:solidFill>
                <a:latin typeface="华文中宋" panose="02010600040101010101" pitchFamily="2" charset="-122"/>
                <a:ea typeface="华文中宋" panose="02010600040101010101" pitchFamily="2" charset="-122"/>
                <a:cs typeface="宋体" pitchFamily="2" charset="-122"/>
              </a:rPr>
              <a:t>法律委员会、</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财政经济委员会、教育科学文化卫生委员会、外事委员会、华侨委员会和其他需要设立的专门委员会。</a:t>
            </a:r>
            <a:r>
              <a:rPr lang="zh-CN" altLang="en-US" sz="1600" b="1" dirty="0">
                <a:solidFill>
                  <a:srgbClr val="000000"/>
                </a:solidFill>
                <a:latin typeface="华文中宋" panose="02010600040101010101" pitchFamily="2" charset="-122"/>
                <a:ea typeface="华文中宋" panose="02010600040101010101" pitchFamily="2" charset="-122"/>
                <a:cs typeface="宋体" pitchFamily="2" charset="-122"/>
              </a:rPr>
              <a:t>在全国人民代表大会闭会期间，各专门委员会受全国人民代表大会常务委员会的领导。</a:t>
            </a:r>
          </a:p>
        </p:txBody>
      </p:sp>
      <p:sp>
        <p:nvSpPr>
          <p:cNvPr id="8" name="文本框 17"/>
          <p:cNvSpPr txBox="1"/>
          <p:nvPr/>
        </p:nvSpPr>
        <p:spPr>
          <a:xfrm>
            <a:off x="0" y="4251709"/>
            <a:ext cx="9144000" cy="492438"/>
          </a:xfrm>
          <a:prstGeom prst="rect">
            <a:avLst/>
          </a:prstGeom>
          <a:noFill/>
        </p:spPr>
        <p:txBody>
          <a:bodyPr wrap="square" lIns="121917" tIns="60958" rIns="121917" bIns="60958" rtlCol="0">
            <a:spAutoFit/>
          </a:bodyPr>
          <a:lstStyle/>
          <a:p>
            <a:pPr algn="ctr" defTabSz="1218565" eaLnBrk="1" fontAlgn="auto" hangingPunct="1">
              <a:spcBef>
                <a:spcPts val="0"/>
              </a:spcBef>
              <a:spcAft>
                <a:spcPts val="0"/>
              </a:spcAft>
            </a:pPr>
            <a:r>
              <a:rPr lang="zh-CN" altLang="en-US" sz="2400" b="1" dirty="0">
                <a:solidFill>
                  <a:srgbClr val="C00000"/>
                </a:solidFill>
                <a:latin typeface="Arial"/>
                <a:ea typeface="微软雅黑"/>
              </a:rPr>
              <a:t>第七十九条第三</a:t>
            </a:r>
            <a:r>
              <a:rPr lang="zh-CN" altLang="en-US" sz="2400" b="1" dirty="0" smtClean="0">
                <a:solidFill>
                  <a:srgbClr val="C00000"/>
                </a:solidFill>
                <a:latin typeface="Arial"/>
                <a:ea typeface="微软雅黑"/>
              </a:rPr>
              <a:t>款</a:t>
            </a:r>
            <a:r>
              <a:rPr lang="zh-CN" altLang="en-US" sz="2400" b="1" dirty="0">
                <a:solidFill>
                  <a:srgbClr val="0067AC"/>
                </a:solidFill>
                <a:latin typeface="Arial"/>
                <a:ea typeface="微软雅黑"/>
              </a:rPr>
              <a:t>（修改前后对比</a:t>
            </a:r>
            <a:r>
              <a:rPr lang="zh-CN" altLang="en-US" sz="2400" b="1" dirty="0" smtClean="0">
                <a:solidFill>
                  <a:srgbClr val="0067AC"/>
                </a:solidFill>
                <a:latin typeface="Arial"/>
                <a:ea typeface="微软雅黑"/>
              </a:rPr>
              <a:t>）</a:t>
            </a:r>
            <a:endParaRPr lang="zh-CN" altLang="en-US" sz="2400" b="1" dirty="0">
              <a:solidFill>
                <a:srgbClr val="0067AC"/>
              </a:solidFill>
              <a:latin typeface="微软雅黑"/>
              <a:ea typeface="微软雅黑"/>
              <a:cs typeface="Times New Roman" pitchFamily="18" charset="0"/>
            </a:endParaRPr>
          </a:p>
        </p:txBody>
      </p:sp>
      <p:sp>
        <p:nvSpPr>
          <p:cNvPr id="9" name="下箭头 8"/>
          <p:cNvSpPr/>
          <p:nvPr/>
        </p:nvSpPr>
        <p:spPr>
          <a:xfrm rot="16200000">
            <a:off x="4377672" y="5283373"/>
            <a:ext cx="388655" cy="417537"/>
          </a:xfrm>
          <a:prstGeom prst="downArrow">
            <a:avLst/>
          </a:prstGeom>
          <a:solidFill>
            <a:schemeClr val="bg1">
              <a:lumMod val="50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smtClean="0">
              <a:ln>
                <a:noFill/>
              </a:ln>
              <a:solidFill>
                <a:prstClr val="white"/>
              </a:solidFill>
              <a:effectLst/>
              <a:uLnTx/>
              <a:uFillTx/>
              <a:latin typeface="Arial"/>
              <a:ea typeface="微软雅黑"/>
              <a:cs typeface="+mn-cs"/>
            </a:endParaRPr>
          </a:p>
        </p:txBody>
      </p:sp>
      <p:sp>
        <p:nvSpPr>
          <p:cNvPr id="10" name="TextBox 9"/>
          <p:cNvSpPr txBox="1"/>
          <p:nvPr/>
        </p:nvSpPr>
        <p:spPr bwMode="auto">
          <a:xfrm>
            <a:off x="409352" y="4892619"/>
            <a:ext cx="3729652" cy="1205138"/>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中华人民共和国主席、副主席每届任期同全国人民代表大会每届任期相同，</a:t>
            </a:r>
            <a:r>
              <a:rPr lang="zh-CN" altLang="en-US" b="1" dirty="0">
                <a:solidFill>
                  <a:srgbClr val="0070C0"/>
                </a:solidFill>
                <a:latin typeface="华文中宋" panose="02010600040101010101" pitchFamily="2" charset="-122"/>
                <a:ea typeface="华文中宋" panose="02010600040101010101" pitchFamily="2" charset="-122"/>
                <a:cs typeface="宋体" pitchFamily="2" charset="-122"/>
              </a:rPr>
              <a:t>连续任职不得超过两届。</a:t>
            </a:r>
          </a:p>
        </p:txBody>
      </p:sp>
      <p:sp>
        <p:nvSpPr>
          <p:cNvPr id="11" name="TextBox 10"/>
          <p:cNvSpPr txBox="1"/>
          <p:nvPr/>
        </p:nvSpPr>
        <p:spPr bwMode="auto">
          <a:xfrm>
            <a:off x="4873848" y="4892619"/>
            <a:ext cx="3960440" cy="1199046"/>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中华人民共和国主席、副主席每届任期同全国人民代表大会每届任期相同</a:t>
            </a:r>
            <a:r>
              <a:rPr lang="zh-CN" altLang="en-US" sz="1600" dirty="0" smtClean="0">
                <a:solidFill>
                  <a:srgbClr val="000000"/>
                </a:solidFill>
                <a:latin typeface="华文中宋" panose="02010600040101010101" pitchFamily="2" charset="-122"/>
                <a:ea typeface="华文中宋" panose="02010600040101010101" pitchFamily="2" charset="-122"/>
                <a:cs typeface="宋体" pitchFamily="2" charset="-122"/>
              </a:rPr>
              <a:t>。</a:t>
            </a:r>
            <a:endParaRPr lang="en-US" altLang="zh-CN" sz="1600" dirty="0" smtClean="0">
              <a:solidFill>
                <a:srgbClr val="000000"/>
              </a:solidFill>
              <a:latin typeface="华文中宋" panose="02010600040101010101" pitchFamily="2" charset="-122"/>
              <a:ea typeface="华文中宋" panose="02010600040101010101" pitchFamily="2" charset="-122"/>
              <a:cs typeface="宋体" pitchFamily="2" charset="-122"/>
            </a:endParaRPr>
          </a:p>
          <a:p>
            <a:pPr lvl="0" indent="457200" eaLnBrk="1" hangingPunct="1">
              <a:lnSpc>
                <a:spcPts val="3000"/>
              </a:lnSpc>
            </a:pPr>
            <a:endPar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endParaRPr>
          </a:p>
        </p:txBody>
      </p:sp>
    </p:spTree>
    <p:extLst>
      <p:ext uri="{BB962C8B-B14F-4D97-AF65-F5344CB8AC3E}">
        <p14:creationId xmlns:p14="http://schemas.microsoft.com/office/powerpoint/2010/main" val="36941687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7"/>
          <p:cNvSpPr txBox="1"/>
          <p:nvPr/>
        </p:nvSpPr>
        <p:spPr>
          <a:xfrm>
            <a:off x="0" y="724952"/>
            <a:ext cx="9144000" cy="492438"/>
          </a:xfrm>
          <a:prstGeom prst="rect">
            <a:avLst/>
          </a:prstGeom>
          <a:noFill/>
        </p:spPr>
        <p:txBody>
          <a:bodyPr wrap="square" lIns="121917" tIns="60958" rIns="121917" bIns="60958" rtlCol="0">
            <a:spAutoFit/>
          </a:bodyPr>
          <a:lstStyle/>
          <a:p>
            <a:pPr algn="ctr" defTabSz="1218565" eaLnBrk="1" fontAlgn="auto" hangingPunct="1">
              <a:spcBef>
                <a:spcPts val="0"/>
              </a:spcBef>
              <a:spcAft>
                <a:spcPts val="0"/>
              </a:spcAft>
            </a:pPr>
            <a:r>
              <a:rPr lang="zh-CN" altLang="en-US" sz="2400" b="1" dirty="0">
                <a:solidFill>
                  <a:srgbClr val="C00000"/>
                </a:solidFill>
                <a:latin typeface="Arial"/>
                <a:ea typeface="微软雅黑"/>
              </a:rPr>
              <a:t>第八十九条第六项和第八</a:t>
            </a:r>
            <a:r>
              <a:rPr lang="zh-CN" altLang="en-US" sz="2400" b="1" dirty="0" smtClean="0">
                <a:solidFill>
                  <a:srgbClr val="C00000"/>
                </a:solidFill>
                <a:latin typeface="Arial"/>
                <a:ea typeface="微软雅黑"/>
              </a:rPr>
              <a:t>项</a:t>
            </a:r>
            <a:r>
              <a:rPr lang="zh-CN" altLang="en-US" sz="2400" b="1" dirty="0">
                <a:solidFill>
                  <a:srgbClr val="0067AC"/>
                </a:solidFill>
                <a:latin typeface="Arial"/>
                <a:ea typeface="微软雅黑"/>
              </a:rPr>
              <a:t>（修改前后对比</a:t>
            </a:r>
            <a:r>
              <a:rPr lang="zh-CN" altLang="en-US" sz="2400" b="1" dirty="0" smtClean="0">
                <a:solidFill>
                  <a:srgbClr val="0067AC"/>
                </a:solidFill>
                <a:latin typeface="Arial"/>
                <a:ea typeface="微软雅黑"/>
              </a:rPr>
              <a:t>）</a:t>
            </a:r>
            <a:endParaRPr lang="zh-CN" altLang="en-US" sz="2400" b="1" dirty="0">
              <a:solidFill>
                <a:srgbClr val="0067AC"/>
              </a:solidFill>
              <a:latin typeface="微软雅黑"/>
              <a:ea typeface="微软雅黑"/>
              <a:cs typeface="Times New Roman" pitchFamily="18" charset="0"/>
            </a:endParaRPr>
          </a:p>
        </p:txBody>
      </p:sp>
      <p:sp>
        <p:nvSpPr>
          <p:cNvPr id="5" name="下箭头 4"/>
          <p:cNvSpPr/>
          <p:nvPr/>
        </p:nvSpPr>
        <p:spPr>
          <a:xfrm rot="16200000">
            <a:off x="4349886" y="3005019"/>
            <a:ext cx="388655" cy="417537"/>
          </a:xfrm>
          <a:prstGeom prst="downArrow">
            <a:avLst/>
          </a:prstGeom>
          <a:solidFill>
            <a:schemeClr val="bg1">
              <a:lumMod val="50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smtClean="0">
              <a:ln>
                <a:noFill/>
              </a:ln>
              <a:solidFill>
                <a:prstClr val="white"/>
              </a:solidFill>
              <a:effectLst/>
              <a:uLnTx/>
              <a:uFillTx/>
              <a:latin typeface="Arial"/>
              <a:ea typeface="微软雅黑"/>
              <a:cs typeface="+mn-cs"/>
            </a:endParaRPr>
          </a:p>
        </p:txBody>
      </p:sp>
      <p:sp>
        <p:nvSpPr>
          <p:cNvPr id="6" name="TextBox 5"/>
          <p:cNvSpPr txBox="1"/>
          <p:nvPr/>
        </p:nvSpPr>
        <p:spPr bwMode="auto">
          <a:xfrm>
            <a:off x="409352" y="1844824"/>
            <a:ext cx="3729652" cy="3170099"/>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国务院行使下列职权：</a:t>
            </a:r>
          </a:p>
          <a:p>
            <a:pPr lvl="0" indent="457200" eaLnBrk="1" hangingPunct="1">
              <a:lnSpc>
                <a:spcPts val="3000"/>
              </a:lnSpc>
            </a:pPr>
            <a:r>
              <a:rPr lang="en-US" altLang="zh-CN" sz="1600" dirty="0">
                <a:solidFill>
                  <a:srgbClr val="000000"/>
                </a:solidFill>
                <a:latin typeface="华文中宋" panose="02010600040101010101" pitchFamily="2" charset="-122"/>
                <a:ea typeface="华文中宋" panose="02010600040101010101" pitchFamily="2" charset="-122"/>
                <a:cs typeface="宋体" pitchFamily="2" charset="-122"/>
              </a:rPr>
              <a:t>……</a:t>
            </a:r>
          </a:p>
          <a:p>
            <a:pPr lvl="0" indent="457200" eaLnBrk="1" hangingPunct="1">
              <a:lnSpc>
                <a:spcPts val="3000"/>
              </a:lnSpc>
            </a:pP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（六）领导和管理经济工作和城乡建设；</a:t>
            </a:r>
          </a:p>
          <a:p>
            <a:pPr lvl="0" indent="457200" eaLnBrk="1" hangingPunct="1">
              <a:lnSpc>
                <a:spcPts val="3000"/>
              </a:lnSpc>
            </a:pPr>
            <a:r>
              <a:rPr lang="en-US" altLang="zh-CN" sz="1600" dirty="0">
                <a:solidFill>
                  <a:srgbClr val="000000"/>
                </a:solidFill>
                <a:latin typeface="华文中宋" panose="02010600040101010101" pitchFamily="2" charset="-122"/>
                <a:ea typeface="华文中宋" panose="02010600040101010101" pitchFamily="2" charset="-122"/>
                <a:cs typeface="宋体" pitchFamily="2" charset="-122"/>
              </a:rPr>
              <a:t>……</a:t>
            </a:r>
          </a:p>
          <a:p>
            <a:pPr lvl="0" indent="457200" eaLnBrk="1" hangingPunct="1">
              <a:lnSpc>
                <a:spcPts val="3000"/>
              </a:lnSpc>
            </a:pP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（八）领导和管理民政、公安、司法行政</a:t>
            </a:r>
            <a:r>
              <a:rPr lang="zh-CN" altLang="en-US" b="1" dirty="0">
                <a:solidFill>
                  <a:srgbClr val="0070C0"/>
                </a:solidFill>
                <a:latin typeface="华文中宋" panose="02010600040101010101" pitchFamily="2" charset="-122"/>
                <a:ea typeface="华文中宋" panose="02010600040101010101" pitchFamily="2" charset="-122"/>
                <a:cs typeface="宋体" pitchFamily="2" charset="-122"/>
              </a:rPr>
              <a:t>和监察</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等工作；</a:t>
            </a:r>
          </a:p>
          <a:p>
            <a:pPr lvl="0" indent="457200" eaLnBrk="1" hangingPunct="1">
              <a:lnSpc>
                <a:spcPts val="3000"/>
              </a:lnSpc>
            </a:pPr>
            <a:r>
              <a:rPr lang="en-US" altLang="zh-CN" sz="1600" dirty="0">
                <a:solidFill>
                  <a:srgbClr val="000000"/>
                </a:solidFill>
                <a:latin typeface="华文中宋" panose="02010600040101010101" pitchFamily="2" charset="-122"/>
                <a:ea typeface="华文中宋" panose="02010600040101010101" pitchFamily="2" charset="-122"/>
                <a:cs typeface="宋体" pitchFamily="2" charset="-122"/>
              </a:rPr>
              <a:t>……</a:t>
            </a:r>
          </a:p>
        </p:txBody>
      </p:sp>
      <p:sp>
        <p:nvSpPr>
          <p:cNvPr id="7" name="TextBox 6"/>
          <p:cNvSpPr txBox="1"/>
          <p:nvPr/>
        </p:nvSpPr>
        <p:spPr bwMode="auto">
          <a:xfrm>
            <a:off x="4873848" y="1844824"/>
            <a:ext cx="3960440" cy="3170099"/>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b="1" dirty="0">
                <a:solidFill>
                  <a:srgbClr val="000000"/>
                </a:solidFill>
                <a:latin typeface="华文中宋" panose="02010600040101010101" pitchFamily="2" charset="-122"/>
                <a:ea typeface="华文中宋" panose="02010600040101010101" pitchFamily="2" charset="-122"/>
                <a:cs typeface="宋体" pitchFamily="2" charset="-122"/>
              </a:rPr>
              <a:t>国务院行使下列职权：</a:t>
            </a:r>
          </a:p>
          <a:p>
            <a:pPr lvl="0" indent="457200" eaLnBrk="1" hangingPunct="1">
              <a:lnSpc>
                <a:spcPts val="3000"/>
              </a:lnSpc>
            </a:pPr>
            <a:r>
              <a:rPr lang="en-US" altLang="zh-CN" sz="1600" dirty="0">
                <a:solidFill>
                  <a:srgbClr val="000000"/>
                </a:solidFill>
                <a:latin typeface="华文中宋" panose="02010600040101010101" pitchFamily="2" charset="-122"/>
                <a:ea typeface="华文中宋" panose="02010600040101010101" pitchFamily="2" charset="-122"/>
                <a:cs typeface="宋体" pitchFamily="2" charset="-122"/>
              </a:rPr>
              <a:t>……</a:t>
            </a:r>
          </a:p>
          <a:p>
            <a:pPr lvl="0" indent="457200" eaLnBrk="1" hangingPunct="1">
              <a:lnSpc>
                <a:spcPts val="3000"/>
              </a:lnSpc>
            </a:pP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（六）</a:t>
            </a:r>
            <a:r>
              <a:rPr lang="zh-CN" altLang="en-US" sz="1600" b="1" dirty="0">
                <a:solidFill>
                  <a:srgbClr val="000000"/>
                </a:solidFill>
                <a:latin typeface="华文中宋" panose="02010600040101010101" pitchFamily="2" charset="-122"/>
                <a:ea typeface="华文中宋" panose="02010600040101010101" pitchFamily="2" charset="-122"/>
                <a:cs typeface="宋体" pitchFamily="2" charset="-122"/>
              </a:rPr>
              <a:t>领导和管理</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经济工作和城乡建设、</a:t>
            </a: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生态文明建设</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a:t>
            </a:r>
          </a:p>
          <a:p>
            <a:pPr lvl="0" indent="457200" eaLnBrk="1" hangingPunct="1">
              <a:lnSpc>
                <a:spcPts val="3000"/>
              </a:lnSpc>
            </a:pPr>
            <a:r>
              <a:rPr lang="en-US" altLang="zh-CN" sz="1600" dirty="0">
                <a:solidFill>
                  <a:srgbClr val="000000"/>
                </a:solidFill>
                <a:latin typeface="华文中宋" panose="02010600040101010101" pitchFamily="2" charset="-122"/>
                <a:ea typeface="华文中宋" panose="02010600040101010101" pitchFamily="2" charset="-122"/>
                <a:cs typeface="宋体" pitchFamily="2" charset="-122"/>
              </a:rPr>
              <a:t>……</a:t>
            </a:r>
          </a:p>
          <a:p>
            <a:pPr lvl="0" indent="457200" eaLnBrk="1" hangingPunct="1">
              <a:lnSpc>
                <a:spcPts val="3000"/>
              </a:lnSpc>
            </a:pP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（八）领导和管理民政、公安、司法行政等工作；</a:t>
            </a:r>
          </a:p>
          <a:p>
            <a:pPr lvl="0" indent="457200" eaLnBrk="1" hangingPunct="1">
              <a:lnSpc>
                <a:spcPts val="3000"/>
              </a:lnSpc>
            </a:pPr>
            <a:r>
              <a:rPr lang="en-US" altLang="zh-CN" sz="1600" dirty="0">
                <a:solidFill>
                  <a:srgbClr val="000000"/>
                </a:solidFill>
                <a:latin typeface="华文中宋" panose="02010600040101010101" pitchFamily="2" charset="-122"/>
                <a:ea typeface="华文中宋" panose="02010600040101010101" pitchFamily="2" charset="-122"/>
                <a:cs typeface="宋体" pitchFamily="2" charset="-122"/>
              </a:rPr>
              <a:t>…… </a:t>
            </a:r>
          </a:p>
        </p:txBody>
      </p:sp>
    </p:spTree>
    <p:extLst>
      <p:ext uri="{BB962C8B-B14F-4D97-AF65-F5344CB8AC3E}">
        <p14:creationId xmlns:p14="http://schemas.microsoft.com/office/powerpoint/2010/main" val="37647664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本框 17"/>
          <p:cNvSpPr txBox="1"/>
          <p:nvPr/>
        </p:nvSpPr>
        <p:spPr>
          <a:xfrm>
            <a:off x="0" y="476672"/>
            <a:ext cx="9144000" cy="492438"/>
          </a:xfrm>
          <a:prstGeom prst="rect">
            <a:avLst/>
          </a:prstGeom>
          <a:noFill/>
        </p:spPr>
        <p:txBody>
          <a:bodyPr wrap="square" lIns="121917" tIns="60958" rIns="121917" bIns="60958" rtlCol="0">
            <a:spAutoFit/>
          </a:bodyPr>
          <a:lstStyle/>
          <a:p>
            <a:pPr algn="ctr" defTabSz="1218565" eaLnBrk="1" fontAlgn="auto" hangingPunct="1">
              <a:spcBef>
                <a:spcPts val="0"/>
              </a:spcBef>
              <a:spcAft>
                <a:spcPts val="0"/>
              </a:spcAft>
            </a:pPr>
            <a:r>
              <a:rPr lang="zh-CN" altLang="en-US" sz="2400" b="1" dirty="0">
                <a:solidFill>
                  <a:srgbClr val="C00000"/>
                </a:solidFill>
                <a:latin typeface="Arial"/>
                <a:ea typeface="微软雅黑"/>
              </a:rPr>
              <a:t>第一百</a:t>
            </a:r>
            <a:r>
              <a:rPr lang="zh-CN" altLang="en-US" sz="2400" b="1" dirty="0" smtClean="0">
                <a:solidFill>
                  <a:srgbClr val="C00000"/>
                </a:solidFill>
                <a:latin typeface="Arial"/>
                <a:ea typeface="微软雅黑"/>
              </a:rPr>
              <a:t>条</a:t>
            </a:r>
            <a:r>
              <a:rPr lang="zh-CN" altLang="en-US" sz="2400" b="1" dirty="0">
                <a:solidFill>
                  <a:srgbClr val="0067AC"/>
                </a:solidFill>
                <a:latin typeface="Arial"/>
                <a:ea typeface="微软雅黑"/>
              </a:rPr>
              <a:t>（修改前后对比</a:t>
            </a:r>
            <a:r>
              <a:rPr lang="zh-CN" altLang="en-US" sz="2400" b="1" dirty="0" smtClean="0">
                <a:solidFill>
                  <a:srgbClr val="0067AC"/>
                </a:solidFill>
                <a:latin typeface="Arial"/>
                <a:ea typeface="微软雅黑"/>
              </a:rPr>
              <a:t>）</a:t>
            </a:r>
            <a:endParaRPr lang="zh-CN" altLang="en-US" sz="2400" b="1" dirty="0">
              <a:solidFill>
                <a:srgbClr val="0067AC"/>
              </a:solidFill>
              <a:latin typeface="微软雅黑"/>
              <a:ea typeface="微软雅黑"/>
              <a:cs typeface="Times New Roman" pitchFamily="18" charset="0"/>
            </a:endParaRPr>
          </a:p>
        </p:txBody>
      </p:sp>
      <p:sp>
        <p:nvSpPr>
          <p:cNvPr id="13" name="下箭头 12"/>
          <p:cNvSpPr/>
          <p:nvPr/>
        </p:nvSpPr>
        <p:spPr>
          <a:xfrm rot="16200000">
            <a:off x="4372173" y="2999128"/>
            <a:ext cx="388655" cy="417537"/>
          </a:xfrm>
          <a:prstGeom prst="downArrow">
            <a:avLst/>
          </a:prstGeom>
          <a:solidFill>
            <a:schemeClr val="bg1">
              <a:lumMod val="50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smtClean="0">
              <a:ln>
                <a:noFill/>
              </a:ln>
              <a:solidFill>
                <a:prstClr val="white"/>
              </a:solidFill>
              <a:effectLst/>
              <a:uLnTx/>
              <a:uFillTx/>
              <a:latin typeface="Arial"/>
              <a:ea typeface="微软雅黑"/>
              <a:cs typeface="+mn-cs"/>
            </a:endParaRPr>
          </a:p>
        </p:txBody>
      </p:sp>
      <p:sp>
        <p:nvSpPr>
          <p:cNvPr id="14" name="TextBox 13"/>
          <p:cNvSpPr txBox="1"/>
          <p:nvPr/>
        </p:nvSpPr>
        <p:spPr bwMode="auto">
          <a:xfrm>
            <a:off x="403853" y="1406122"/>
            <a:ext cx="3729652" cy="3683060"/>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4000"/>
              </a:lnSpc>
            </a:pPr>
            <a:endParaRPr lang="en-US" altLang="zh-CN" sz="1600" dirty="0" smtClean="0">
              <a:solidFill>
                <a:srgbClr val="000000"/>
              </a:solidFill>
              <a:latin typeface="华文中宋" panose="02010600040101010101" pitchFamily="2" charset="-122"/>
              <a:ea typeface="华文中宋" panose="02010600040101010101" pitchFamily="2" charset="-122"/>
              <a:cs typeface="宋体" pitchFamily="2" charset="-122"/>
            </a:endParaRPr>
          </a:p>
          <a:p>
            <a:pPr lvl="0" indent="457200" eaLnBrk="1" hangingPunct="1">
              <a:lnSpc>
                <a:spcPts val="4000"/>
              </a:lnSpc>
            </a:pPr>
            <a:r>
              <a:rPr lang="zh-CN" altLang="en-US" sz="1600" dirty="0" smtClean="0">
                <a:solidFill>
                  <a:srgbClr val="000000"/>
                </a:solidFill>
                <a:latin typeface="华文中宋" panose="02010600040101010101" pitchFamily="2" charset="-122"/>
                <a:ea typeface="华文中宋" panose="02010600040101010101" pitchFamily="2" charset="-122"/>
                <a:cs typeface="宋体" pitchFamily="2" charset="-122"/>
              </a:rPr>
              <a:t>省</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、直辖市的人民代表大会和它们的常务委员会，在不同宪法、法律、行政法规相抵触的前提下，可以制定地方性法规，报全国人民代表大会常务委员会备案</a:t>
            </a:r>
            <a:r>
              <a:rPr lang="zh-CN" altLang="en-US" sz="1600" dirty="0" smtClean="0">
                <a:solidFill>
                  <a:srgbClr val="000000"/>
                </a:solidFill>
                <a:latin typeface="华文中宋" panose="02010600040101010101" pitchFamily="2" charset="-122"/>
                <a:ea typeface="华文中宋" panose="02010600040101010101" pitchFamily="2" charset="-122"/>
                <a:cs typeface="宋体" pitchFamily="2" charset="-122"/>
              </a:rPr>
              <a:t>。</a:t>
            </a:r>
            <a:endParaRPr lang="en-US" altLang="zh-CN" sz="1600" dirty="0" smtClean="0">
              <a:solidFill>
                <a:srgbClr val="000000"/>
              </a:solidFill>
              <a:latin typeface="华文中宋" panose="02010600040101010101" pitchFamily="2" charset="-122"/>
              <a:ea typeface="华文中宋" panose="02010600040101010101" pitchFamily="2" charset="-122"/>
              <a:cs typeface="宋体" pitchFamily="2" charset="-122"/>
            </a:endParaRPr>
          </a:p>
          <a:p>
            <a:pPr lvl="0" indent="457200" eaLnBrk="1" hangingPunct="1">
              <a:lnSpc>
                <a:spcPts val="4000"/>
              </a:lnSpc>
            </a:pPr>
            <a:endParaRPr lang="en-US" altLang="zh-CN" sz="1600" dirty="0" smtClean="0">
              <a:solidFill>
                <a:srgbClr val="000000"/>
              </a:solidFill>
              <a:latin typeface="华文中宋" panose="02010600040101010101" pitchFamily="2" charset="-122"/>
              <a:ea typeface="华文中宋" panose="02010600040101010101" pitchFamily="2" charset="-122"/>
              <a:cs typeface="宋体" pitchFamily="2" charset="-122"/>
            </a:endParaRPr>
          </a:p>
        </p:txBody>
      </p:sp>
      <p:sp>
        <p:nvSpPr>
          <p:cNvPr id="15" name="TextBox 14"/>
          <p:cNvSpPr txBox="1"/>
          <p:nvPr/>
        </p:nvSpPr>
        <p:spPr bwMode="auto">
          <a:xfrm>
            <a:off x="4868349" y="1406122"/>
            <a:ext cx="3960440" cy="3939540"/>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b="1" dirty="0">
                <a:solidFill>
                  <a:srgbClr val="000000"/>
                </a:solidFill>
                <a:latin typeface="华文中宋" panose="02010600040101010101" pitchFamily="2" charset="-122"/>
                <a:ea typeface="华文中宋" panose="02010600040101010101" pitchFamily="2" charset="-122"/>
                <a:cs typeface="宋体" pitchFamily="2" charset="-122"/>
              </a:rPr>
              <a:t>省、直辖市的人民代表大会和它们的常务委员会</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，在不同宪法、法律、行政法规相抵触的前提下，可以制定地方性法规，报全国人民代表大会常务委员会备案。</a:t>
            </a:r>
          </a:p>
          <a:p>
            <a:pPr lvl="0" indent="457200" eaLnBrk="1" hangingPunct="1">
              <a:lnSpc>
                <a:spcPts val="3000"/>
              </a:lnSpc>
            </a:pP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设区的市的人民代表大会和它们的常务委员会，在不同宪法、法律、行政法规和本省、自治区的地方性法规相抵触的前提下，可以依照法律规定制定地方性法规，报本省、自治区人民代表大会常务委员会批准后施行。</a:t>
            </a:r>
          </a:p>
        </p:txBody>
      </p:sp>
    </p:spTree>
    <p:extLst>
      <p:ext uri="{BB962C8B-B14F-4D97-AF65-F5344CB8AC3E}">
        <p14:creationId xmlns:p14="http://schemas.microsoft.com/office/powerpoint/2010/main" val="20021441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本框 17"/>
          <p:cNvSpPr txBox="1"/>
          <p:nvPr/>
        </p:nvSpPr>
        <p:spPr>
          <a:xfrm>
            <a:off x="0" y="476672"/>
            <a:ext cx="9144000" cy="492438"/>
          </a:xfrm>
          <a:prstGeom prst="rect">
            <a:avLst/>
          </a:prstGeom>
          <a:noFill/>
        </p:spPr>
        <p:txBody>
          <a:bodyPr wrap="square" lIns="121917" tIns="60958" rIns="121917" bIns="60958" rtlCol="0">
            <a:spAutoFit/>
          </a:bodyPr>
          <a:lstStyle/>
          <a:p>
            <a:pPr algn="ctr" defTabSz="1218565" eaLnBrk="1" fontAlgn="auto" hangingPunct="1">
              <a:spcBef>
                <a:spcPts val="0"/>
              </a:spcBef>
              <a:spcAft>
                <a:spcPts val="0"/>
              </a:spcAft>
            </a:pPr>
            <a:r>
              <a:rPr lang="zh-CN" altLang="en-US" sz="2400" b="1" dirty="0">
                <a:solidFill>
                  <a:srgbClr val="C00000"/>
                </a:solidFill>
                <a:latin typeface="Arial"/>
                <a:ea typeface="微软雅黑"/>
              </a:rPr>
              <a:t>第一百零一条第二</a:t>
            </a:r>
            <a:r>
              <a:rPr lang="zh-CN" altLang="en-US" sz="2400" b="1" dirty="0" smtClean="0">
                <a:solidFill>
                  <a:srgbClr val="C00000"/>
                </a:solidFill>
                <a:latin typeface="Arial"/>
                <a:ea typeface="微软雅黑"/>
              </a:rPr>
              <a:t>款</a:t>
            </a:r>
            <a:r>
              <a:rPr lang="zh-CN" altLang="en-US" sz="2400" b="1" dirty="0">
                <a:solidFill>
                  <a:srgbClr val="0067AC"/>
                </a:solidFill>
                <a:latin typeface="Arial"/>
                <a:ea typeface="微软雅黑"/>
              </a:rPr>
              <a:t>（修改前后对比</a:t>
            </a:r>
            <a:r>
              <a:rPr lang="zh-CN" altLang="en-US" sz="2400" b="1" dirty="0" smtClean="0">
                <a:solidFill>
                  <a:srgbClr val="0067AC"/>
                </a:solidFill>
                <a:latin typeface="Arial"/>
                <a:ea typeface="微软雅黑"/>
              </a:rPr>
              <a:t>）</a:t>
            </a:r>
            <a:endParaRPr lang="zh-CN" altLang="en-US" sz="2400" b="1" dirty="0">
              <a:solidFill>
                <a:srgbClr val="0067AC"/>
              </a:solidFill>
              <a:latin typeface="微软雅黑"/>
              <a:ea typeface="微软雅黑"/>
              <a:cs typeface="Times New Roman" pitchFamily="18" charset="0"/>
            </a:endParaRPr>
          </a:p>
        </p:txBody>
      </p:sp>
      <p:sp>
        <p:nvSpPr>
          <p:cNvPr id="13" name="下箭头 12"/>
          <p:cNvSpPr/>
          <p:nvPr/>
        </p:nvSpPr>
        <p:spPr>
          <a:xfrm rot="16200000">
            <a:off x="4349886" y="2277777"/>
            <a:ext cx="388655" cy="417537"/>
          </a:xfrm>
          <a:prstGeom prst="downArrow">
            <a:avLst/>
          </a:prstGeom>
          <a:solidFill>
            <a:schemeClr val="bg1">
              <a:lumMod val="50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smtClean="0">
              <a:ln>
                <a:noFill/>
              </a:ln>
              <a:solidFill>
                <a:prstClr val="white"/>
              </a:solidFill>
              <a:effectLst/>
              <a:uLnTx/>
              <a:uFillTx/>
              <a:latin typeface="Arial"/>
              <a:ea typeface="微软雅黑"/>
              <a:cs typeface="+mn-cs"/>
            </a:endParaRPr>
          </a:p>
        </p:txBody>
      </p:sp>
      <p:sp>
        <p:nvSpPr>
          <p:cNvPr id="14" name="TextBox 13"/>
          <p:cNvSpPr txBox="1"/>
          <p:nvPr/>
        </p:nvSpPr>
        <p:spPr bwMode="auto">
          <a:xfrm>
            <a:off x="409352" y="1117582"/>
            <a:ext cx="3729652" cy="2353208"/>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县级以上的地方各级人民代表大会选举并且有权罢免本级人民法院院长和本级人民检察院检察长。选出或者罢免人民检察院检察长，须报上级人民检察院检察长提请该级人民代表大会常务委员会批准</a:t>
            </a:r>
            <a:r>
              <a:rPr lang="zh-CN" altLang="en-US" sz="1600" dirty="0" smtClean="0">
                <a:solidFill>
                  <a:srgbClr val="000000"/>
                </a:solidFill>
                <a:latin typeface="华文中宋" panose="02010600040101010101" pitchFamily="2" charset="-122"/>
                <a:ea typeface="华文中宋" panose="02010600040101010101" pitchFamily="2" charset="-122"/>
                <a:cs typeface="宋体" pitchFamily="2" charset="-122"/>
              </a:rPr>
              <a:t>。</a:t>
            </a:r>
            <a:endPar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endParaRPr>
          </a:p>
        </p:txBody>
      </p:sp>
      <p:sp>
        <p:nvSpPr>
          <p:cNvPr id="15" name="TextBox 14"/>
          <p:cNvSpPr txBox="1"/>
          <p:nvPr/>
        </p:nvSpPr>
        <p:spPr bwMode="auto">
          <a:xfrm>
            <a:off x="4873848" y="1117582"/>
            <a:ext cx="3960440" cy="2400657"/>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b="1" dirty="0">
                <a:solidFill>
                  <a:srgbClr val="000000"/>
                </a:solidFill>
                <a:latin typeface="华文中宋" panose="02010600040101010101" pitchFamily="2" charset="-122"/>
                <a:ea typeface="华文中宋" panose="02010600040101010101" pitchFamily="2" charset="-122"/>
                <a:cs typeface="宋体" pitchFamily="2" charset="-122"/>
              </a:rPr>
              <a:t>县级以上的地方各级人民代表大会选举并且有权罢免</a:t>
            </a: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本级监察委员会主任、</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本级人民法院院长和本级人民检察皖检察长。选出或者罢免人民检察院检察长，须报上级人民检察院检察长提请该级人民代表大会常务委员会批准。 </a:t>
            </a:r>
          </a:p>
        </p:txBody>
      </p:sp>
      <p:sp>
        <p:nvSpPr>
          <p:cNvPr id="8" name="文本框 17"/>
          <p:cNvSpPr txBox="1"/>
          <p:nvPr/>
        </p:nvSpPr>
        <p:spPr>
          <a:xfrm>
            <a:off x="-20903" y="3652186"/>
            <a:ext cx="9144000" cy="492438"/>
          </a:xfrm>
          <a:prstGeom prst="rect">
            <a:avLst/>
          </a:prstGeom>
          <a:noFill/>
        </p:spPr>
        <p:txBody>
          <a:bodyPr wrap="square" lIns="121917" tIns="60958" rIns="121917" bIns="60958" rtlCol="0">
            <a:spAutoFit/>
          </a:bodyPr>
          <a:lstStyle/>
          <a:p>
            <a:pPr algn="ctr" defTabSz="1218565" eaLnBrk="1" fontAlgn="auto" hangingPunct="1">
              <a:spcBef>
                <a:spcPts val="0"/>
              </a:spcBef>
              <a:spcAft>
                <a:spcPts val="0"/>
              </a:spcAft>
            </a:pPr>
            <a:r>
              <a:rPr lang="zh-CN" altLang="en-US" sz="2400" b="1" dirty="0">
                <a:solidFill>
                  <a:srgbClr val="C00000"/>
                </a:solidFill>
                <a:latin typeface="Arial"/>
                <a:ea typeface="微软雅黑"/>
              </a:rPr>
              <a:t>第一百零三条第三</a:t>
            </a:r>
            <a:r>
              <a:rPr lang="zh-CN" altLang="en-US" sz="2400" b="1" dirty="0" smtClean="0">
                <a:solidFill>
                  <a:srgbClr val="C00000"/>
                </a:solidFill>
                <a:latin typeface="Arial"/>
                <a:ea typeface="微软雅黑"/>
              </a:rPr>
              <a:t>款</a:t>
            </a:r>
            <a:r>
              <a:rPr lang="zh-CN" altLang="en-US" sz="2400" b="1" dirty="0">
                <a:solidFill>
                  <a:srgbClr val="0067AC"/>
                </a:solidFill>
                <a:latin typeface="Arial"/>
                <a:ea typeface="微软雅黑"/>
              </a:rPr>
              <a:t>（修改前后对比</a:t>
            </a:r>
            <a:r>
              <a:rPr lang="zh-CN" altLang="en-US" sz="2400" b="1" dirty="0" smtClean="0">
                <a:solidFill>
                  <a:srgbClr val="0067AC"/>
                </a:solidFill>
                <a:latin typeface="Arial"/>
                <a:ea typeface="微软雅黑"/>
              </a:rPr>
              <a:t>）</a:t>
            </a:r>
            <a:endParaRPr lang="zh-CN" altLang="en-US" sz="2400" b="1" dirty="0">
              <a:solidFill>
                <a:srgbClr val="0067AC"/>
              </a:solidFill>
              <a:latin typeface="微软雅黑"/>
              <a:ea typeface="微软雅黑"/>
              <a:cs typeface="Times New Roman" pitchFamily="18" charset="0"/>
            </a:endParaRPr>
          </a:p>
        </p:txBody>
      </p:sp>
      <p:sp>
        <p:nvSpPr>
          <p:cNvPr id="9" name="下箭头 8"/>
          <p:cNvSpPr/>
          <p:nvPr/>
        </p:nvSpPr>
        <p:spPr>
          <a:xfrm rot="16200000">
            <a:off x="4349885" y="4844857"/>
            <a:ext cx="388655" cy="417537"/>
          </a:xfrm>
          <a:prstGeom prst="downArrow">
            <a:avLst/>
          </a:prstGeom>
          <a:solidFill>
            <a:schemeClr val="bg1">
              <a:lumMod val="50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smtClean="0">
              <a:ln>
                <a:noFill/>
              </a:ln>
              <a:solidFill>
                <a:prstClr val="white"/>
              </a:solidFill>
              <a:effectLst/>
              <a:uLnTx/>
              <a:uFillTx/>
              <a:latin typeface="Arial"/>
              <a:ea typeface="微软雅黑"/>
              <a:cs typeface="+mn-cs"/>
            </a:endParaRPr>
          </a:p>
        </p:txBody>
      </p:sp>
      <p:sp>
        <p:nvSpPr>
          <p:cNvPr id="10" name="TextBox 9"/>
          <p:cNvSpPr txBox="1"/>
          <p:nvPr/>
        </p:nvSpPr>
        <p:spPr bwMode="auto">
          <a:xfrm>
            <a:off x="388449" y="4293096"/>
            <a:ext cx="3729652" cy="1583767"/>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县级以上的地方各级人民代表大会常务委员会的组成人员不得担任国家行政机关、审判机关和检察机关的职务</a:t>
            </a:r>
            <a:r>
              <a:rPr lang="zh-CN" altLang="en-US" sz="1600" dirty="0" smtClean="0">
                <a:solidFill>
                  <a:srgbClr val="000000"/>
                </a:solidFill>
                <a:latin typeface="华文中宋" panose="02010600040101010101" pitchFamily="2" charset="-122"/>
                <a:ea typeface="华文中宋" panose="02010600040101010101" pitchFamily="2" charset="-122"/>
                <a:cs typeface="宋体" pitchFamily="2" charset="-122"/>
              </a:rPr>
              <a:t>。</a:t>
            </a:r>
            <a:endParaRPr lang="en-US" altLang="zh-CN" sz="1600" dirty="0" smtClean="0">
              <a:solidFill>
                <a:srgbClr val="000000"/>
              </a:solidFill>
              <a:latin typeface="华文中宋" panose="02010600040101010101" pitchFamily="2" charset="-122"/>
              <a:ea typeface="华文中宋" panose="02010600040101010101" pitchFamily="2" charset="-122"/>
              <a:cs typeface="宋体" pitchFamily="2" charset="-122"/>
            </a:endParaRPr>
          </a:p>
          <a:p>
            <a:pPr lvl="0" indent="457200" eaLnBrk="1" hangingPunct="1">
              <a:lnSpc>
                <a:spcPts val="3000"/>
              </a:lnSpc>
            </a:pPr>
            <a:endPar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endParaRPr>
          </a:p>
        </p:txBody>
      </p:sp>
      <p:sp>
        <p:nvSpPr>
          <p:cNvPr id="11" name="TextBox 10"/>
          <p:cNvSpPr txBox="1"/>
          <p:nvPr/>
        </p:nvSpPr>
        <p:spPr bwMode="auto">
          <a:xfrm>
            <a:off x="4852945" y="4293096"/>
            <a:ext cx="3960440" cy="1631216"/>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b="1" dirty="0">
                <a:solidFill>
                  <a:srgbClr val="000000"/>
                </a:solidFill>
                <a:latin typeface="华文中宋" panose="02010600040101010101" pitchFamily="2" charset="-122"/>
                <a:ea typeface="华文中宋" panose="02010600040101010101" pitchFamily="2" charset="-122"/>
                <a:cs typeface="宋体" pitchFamily="2" charset="-122"/>
              </a:rPr>
              <a:t>县级以上的地方各级人民代表大会常务委员会的组成人员不得担任国家</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行政机关、</a:t>
            </a: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监察机关、</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审判机关和检察机关的职务。</a:t>
            </a:r>
          </a:p>
        </p:txBody>
      </p:sp>
    </p:spTree>
    <p:extLst>
      <p:ext uri="{BB962C8B-B14F-4D97-AF65-F5344CB8AC3E}">
        <p14:creationId xmlns:p14="http://schemas.microsoft.com/office/powerpoint/2010/main" val="26164639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7"/>
          <p:cNvSpPr txBox="1"/>
          <p:nvPr/>
        </p:nvSpPr>
        <p:spPr>
          <a:xfrm>
            <a:off x="0" y="724952"/>
            <a:ext cx="9144000" cy="492438"/>
          </a:xfrm>
          <a:prstGeom prst="rect">
            <a:avLst/>
          </a:prstGeom>
          <a:noFill/>
        </p:spPr>
        <p:txBody>
          <a:bodyPr wrap="square" lIns="121917" tIns="60958" rIns="121917" bIns="60958" rtlCol="0">
            <a:spAutoFit/>
          </a:bodyPr>
          <a:lstStyle/>
          <a:p>
            <a:pPr algn="ctr" defTabSz="1218565" eaLnBrk="1" fontAlgn="auto" hangingPunct="1">
              <a:spcBef>
                <a:spcPts val="0"/>
              </a:spcBef>
              <a:spcAft>
                <a:spcPts val="0"/>
              </a:spcAft>
            </a:pPr>
            <a:r>
              <a:rPr lang="zh-CN" altLang="en-US" sz="2400" b="1" dirty="0">
                <a:solidFill>
                  <a:srgbClr val="C00000"/>
                </a:solidFill>
                <a:latin typeface="Arial"/>
                <a:ea typeface="微软雅黑"/>
              </a:rPr>
              <a:t>第一百零四</a:t>
            </a:r>
            <a:r>
              <a:rPr lang="zh-CN" altLang="en-US" sz="2400" b="1" dirty="0" smtClean="0">
                <a:solidFill>
                  <a:srgbClr val="C00000"/>
                </a:solidFill>
                <a:latin typeface="Arial"/>
                <a:ea typeface="微软雅黑"/>
              </a:rPr>
              <a:t>条</a:t>
            </a:r>
            <a:r>
              <a:rPr lang="zh-CN" altLang="en-US" sz="2400" b="1" dirty="0">
                <a:solidFill>
                  <a:srgbClr val="0067AC"/>
                </a:solidFill>
                <a:latin typeface="Arial"/>
                <a:ea typeface="微软雅黑"/>
              </a:rPr>
              <a:t>（修改前后对比</a:t>
            </a:r>
            <a:r>
              <a:rPr lang="zh-CN" altLang="en-US" sz="2400" b="1" dirty="0" smtClean="0">
                <a:solidFill>
                  <a:srgbClr val="0067AC"/>
                </a:solidFill>
                <a:latin typeface="Arial"/>
                <a:ea typeface="微软雅黑"/>
              </a:rPr>
              <a:t>）</a:t>
            </a:r>
            <a:endParaRPr lang="zh-CN" altLang="en-US" sz="2400" b="1" dirty="0">
              <a:solidFill>
                <a:srgbClr val="0067AC"/>
              </a:solidFill>
              <a:latin typeface="微软雅黑"/>
              <a:ea typeface="微软雅黑"/>
              <a:cs typeface="Times New Roman" pitchFamily="18" charset="0"/>
            </a:endParaRPr>
          </a:p>
        </p:txBody>
      </p:sp>
      <p:sp>
        <p:nvSpPr>
          <p:cNvPr id="5" name="下箭头 4"/>
          <p:cNvSpPr/>
          <p:nvPr/>
        </p:nvSpPr>
        <p:spPr>
          <a:xfrm rot="16200000">
            <a:off x="4349885" y="3582100"/>
            <a:ext cx="388655" cy="417537"/>
          </a:xfrm>
          <a:prstGeom prst="downArrow">
            <a:avLst/>
          </a:prstGeom>
          <a:solidFill>
            <a:schemeClr val="bg1">
              <a:lumMod val="50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smtClean="0">
              <a:ln>
                <a:noFill/>
              </a:ln>
              <a:solidFill>
                <a:prstClr val="white"/>
              </a:solidFill>
              <a:effectLst/>
              <a:uLnTx/>
              <a:uFillTx/>
              <a:latin typeface="Arial"/>
              <a:ea typeface="微软雅黑"/>
              <a:cs typeface="+mn-cs"/>
            </a:endParaRPr>
          </a:p>
        </p:txBody>
      </p:sp>
      <p:sp>
        <p:nvSpPr>
          <p:cNvPr id="6" name="TextBox 5"/>
          <p:cNvSpPr txBox="1"/>
          <p:nvPr/>
        </p:nvSpPr>
        <p:spPr bwMode="auto">
          <a:xfrm>
            <a:off x="409352" y="1844824"/>
            <a:ext cx="3729652" cy="3892091"/>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县级以上的地方各级人民代表大会常务委员会讨论、决定本行政区域内各方面工作的重大事项；监督本级人民政府、人民法院和人民检察院的工作；撤销本级人民政府的不适当的决定和命令；撒销下一级人民代表大会的不适当的决议；依照法律规定的权限决定国家机关工作人员的任免；在本级人民代表大会闭会期间，罢免和补选上一级人民代表大会的个别代表。</a:t>
            </a:r>
          </a:p>
        </p:txBody>
      </p:sp>
      <p:sp>
        <p:nvSpPr>
          <p:cNvPr id="7" name="TextBox 6"/>
          <p:cNvSpPr txBox="1"/>
          <p:nvPr/>
        </p:nvSpPr>
        <p:spPr bwMode="auto">
          <a:xfrm>
            <a:off x="4873848" y="1844824"/>
            <a:ext cx="3960440" cy="3939540"/>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b="1" dirty="0">
                <a:solidFill>
                  <a:srgbClr val="000000"/>
                </a:solidFill>
                <a:latin typeface="华文中宋" panose="02010600040101010101" pitchFamily="2" charset="-122"/>
                <a:ea typeface="华文中宋" panose="02010600040101010101" pitchFamily="2" charset="-122"/>
                <a:cs typeface="宋体" pitchFamily="2" charset="-122"/>
              </a:rPr>
              <a:t>县级以上的地方各级人民代表大会常务委员会讨论、决定本行政区域内各方面工作的重大事项；监督本级</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人民政府、</a:t>
            </a: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监察委员会、</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人民法院和人民检察院</a:t>
            </a:r>
            <a:r>
              <a:rPr lang="zh-CN" altLang="en-US" sz="1600" b="1" dirty="0">
                <a:solidFill>
                  <a:srgbClr val="000000"/>
                </a:solidFill>
                <a:latin typeface="华文中宋" panose="02010600040101010101" pitchFamily="2" charset="-122"/>
                <a:ea typeface="华文中宋" panose="02010600040101010101" pitchFamily="2" charset="-122"/>
                <a:cs typeface="宋体" pitchFamily="2" charset="-122"/>
              </a:rPr>
              <a:t>的工作；</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撒销本级人民政府的不适当的决定和命令；撤销下一级人民代表大会的不适当的决议；依照法律规定的权限决定国家机关工作人员的任免；在本级人民代表大会闭会期间，罢免和补选上一级人民代表大会的个别代表。</a:t>
            </a:r>
          </a:p>
        </p:txBody>
      </p:sp>
    </p:spTree>
    <p:extLst>
      <p:ext uri="{BB962C8B-B14F-4D97-AF65-F5344CB8AC3E}">
        <p14:creationId xmlns:p14="http://schemas.microsoft.com/office/powerpoint/2010/main" val="38207078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7"/>
          <p:cNvSpPr txBox="1"/>
          <p:nvPr/>
        </p:nvSpPr>
        <p:spPr>
          <a:xfrm>
            <a:off x="0" y="724952"/>
            <a:ext cx="9144000" cy="492438"/>
          </a:xfrm>
          <a:prstGeom prst="rect">
            <a:avLst/>
          </a:prstGeom>
          <a:noFill/>
        </p:spPr>
        <p:txBody>
          <a:bodyPr wrap="square" lIns="121917" tIns="60958" rIns="121917" bIns="60958" rtlCol="0">
            <a:spAutoFit/>
          </a:bodyPr>
          <a:lstStyle/>
          <a:p>
            <a:pPr algn="ctr" defTabSz="1218565" eaLnBrk="1" fontAlgn="auto" hangingPunct="1">
              <a:spcBef>
                <a:spcPts val="0"/>
              </a:spcBef>
              <a:spcAft>
                <a:spcPts val="0"/>
              </a:spcAft>
            </a:pPr>
            <a:r>
              <a:rPr lang="zh-CN" altLang="en-US" sz="2400" b="1" dirty="0">
                <a:solidFill>
                  <a:srgbClr val="C00000"/>
                </a:solidFill>
                <a:latin typeface="Arial"/>
                <a:ea typeface="微软雅黑"/>
              </a:rPr>
              <a:t>第一百零七条第一</a:t>
            </a:r>
            <a:r>
              <a:rPr lang="zh-CN" altLang="en-US" sz="2400" b="1" dirty="0" smtClean="0">
                <a:solidFill>
                  <a:srgbClr val="C00000"/>
                </a:solidFill>
                <a:latin typeface="Arial"/>
                <a:ea typeface="微软雅黑"/>
              </a:rPr>
              <a:t>款</a:t>
            </a:r>
            <a:r>
              <a:rPr lang="zh-CN" altLang="en-US" sz="2400" b="1" dirty="0">
                <a:solidFill>
                  <a:srgbClr val="0067AC"/>
                </a:solidFill>
                <a:latin typeface="Arial"/>
                <a:ea typeface="微软雅黑"/>
              </a:rPr>
              <a:t>（修改前后对比</a:t>
            </a:r>
            <a:r>
              <a:rPr lang="zh-CN" altLang="en-US" sz="2400" b="1" dirty="0" smtClean="0">
                <a:solidFill>
                  <a:srgbClr val="0067AC"/>
                </a:solidFill>
                <a:latin typeface="Arial"/>
                <a:ea typeface="微软雅黑"/>
              </a:rPr>
              <a:t>）</a:t>
            </a:r>
            <a:endParaRPr lang="zh-CN" altLang="en-US" sz="2400" b="1" dirty="0">
              <a:solidFill>
                <a:srgbClr val="0067AC"/>
              </a:solidFill>
              <a:latin typeface="微软雅黑"/>
              <a:ea typeface="微软雅黑"/>
              <a:cs typeface="Times New Roman" pitchFamily="18" charset="0"/>
            </a:endParaRPr>
          </a:p>
        </p:txBody>
      </p:sp>
      <p:sp>
        <p:nvSpPr>
          <p:cNvPr id="5" name="下箭头 4"/>
          <p:cNvSpPr/>
          <p:nvPr/>
        </p:nvSpPr>
        <p:spPr>
          <a:xfrm rot="16200000">
            <a:off x="4349884" y="2997619"/>
            <a:ext cx="388655" cy="417537"/>
          </a:xfrm>
          <a:prstGeom prst="downArrow">
            <a:avLst/>
          </a:prstGeom>
          <a:solidFill>
            <a:schemeClr val="bg1">
              <a:lumMod val="50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smtClean="0">
              <a:ln>
                <a:noFill/>
              </a:ln>
              <a:solidFill>
                <a:prstClr val="white"/>
              </a:solidFill>
              <a:effectLst/>
              <a:uLnTx/>
              <a:uFillTx/>
              <a:latin typeface="Arial"/>
              <a:ea typeface="微软雅黑"/>
              <a:cs typeface="+mn-cs"/>
            </a:endParaRPr>
          </a:p>
        </p:txBody>
      </p:sp>
      <p:sp>
        <p:nvSpPr>
          <p:cNvPr id="6" name="TextBox 5"/>
          <p:cNvSpPr txBox="1"/>
          <p:nvPr/>
        </p:nvSpPr>
        <p:spPr bwMode="auto">
          <a:xfrm>
            <a:off x="409352" y="1844824"/>
            <a:ext cx="3729652" cy="2785378"/>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县级以上地方各级人民政府依照法律规定的权限，管理本行政区域内的经济、教育、科学、文化、卫生、体育事业、城乡建设事业和财政、民政、公安、民族事务、司法行政、</a:t>
            </a:r>
            <a:r>
              <a:rPr lang="zh-CN" altLang="en-US" b="1" dirty="0">
                <a:solidFill>
                  <a:srgbClr val="0070C0"/>
                </a:solidFill>
                <a:latin typeface="华文中宋" panose="02010600040101010101" pitchFamily="2" charset="-122"/>
                <a:ea typeface="华文中宋" panose="02010600040101010101" pitchFamily="2" charset="-122"/>
                <a:cs typeface="宋体" pitchFamily="2" charset="-122"/>
              </a:rPr>
              <a:t>监察、</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计划生育等行政工作，发布决定和命令，任免、培训、考核和奖惩行政工作人员。</a:t>
            </a:r>
          </a:p>
        </p:txBody>
      </p:sp>
      <p:sp>
        <p:nvSpPr>
          <p:cNvPr id="7" name="TextBox 6"/>
          <p:cNvSpPr txBox="1"/>
          <p:nvPr/>
        </p:nvSpPr>
        <p:spPr bwMode="auto">
          <a:xfrm>
            <a:off x="4873848" y="1844824"/>
            <a:ext cx="3802608" cy="2785378"/>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3000"/>
              </a:lnSpc>
            </a:pP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县级以上地方各级人民政府依照法律规定的权限，管理本行政区域内的经济、教育、科学、文化、卫生、体育事业、城乡建设事业和财政、民政、公安、民族事务、司法行政、计划生育等行政工作，发布决定和命令，任免、培训、考核和奖惩行政工作人员。 </a:t>
            </a:r>
          </a:p>
        </p:txBody>
      </p:sp>
    </p:spTree>
    <p:extLst>
      <p:ext uri="{BB962C8B-B14F-4D97-AF65-F5344CB8AC3E}">
        <p14:creationId xmlns:p14="http://schemas.microsoft.com/office/powerpoint/2010/main" val="1353567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7"/>
          <p:cNvSpPr txBox="1"/>
          <p:nvPr/>
        </p:nvSpPr>
        <p:spPr>
          <a:xfrm>
            <a:off x="0" y="233566"/>
            <a:ext cx="9144000" cy="492438"/>
          </a:xfrm>
          <a:prstGeom prst="rect">
            <a:avLst/>
          </a:prstGeom>
          <a:noFill/>
        </p:spPr>
        <p:txBody>
          <a:bodyPr wrap="square" lIns="121917" tIns="60958" rIns="121917" bIns="60958" rtlCol="0">
            <a:spAutoFit/>
          </a:bodyPr>
          <a:lstStyle/>
          <a:p>
            <a:pPr algn="ctr" defTabSz="1218565" eaLnBrk="1" fontAlgn="auto" hangingPunct="1">
              <a:spcBef>
                <a:spcPts val="0"/>
              </a:spcBef>
              <a:spcAft>
                <a:spcPts val="0"/>
              </a:spcAft>
            </a:pPr>
            <a:r>
              <a:rPr lang="zh-CN" altLang="en-US" sz="2400" b="1" dirty="0" smtClean="0">
                <a:solidFill>
                  <a:srgbClr val="C00000"/>
                </a:solidFill>
                <a:latin typeface="Arial"/>
                <a:ea typeface="微软雅黑"/>
              </a:rPr>
              <a:t>第三章第七节</a:t>
            </a:r>
            <a:r>
              <a:rPr lang="zh-CN" altLang="en-US" sz="2400" b="1" dirty="0">
                <a:solidFill>
                  <a:srgbClr val="0067AC"/>
                </a:solidFill>
                <a:latin typeface="Arial"/>
                <a:ea typeface="微软雅黑"/>
              </a:rPr>
              <a:t>（修改前后对比</a:t>
            </a:r>
            <a:r>
              <a:rPr lang="zh-CN" altLang="en-US" sz="2400" b="1" dirty="0" smtClean="0">
                <a:solidFill>
                  <a:srgbClr val="0067AC"/>
                </a:solidFill>
                <a:latin typeface="Arial"/>
                <a:ea typeface="微软雅黑"/>
              </a:rPr>
              <a:t>）</a:t>
            </a:r>
            <a:endParaRPr lang="zh-CN" altLang="en-US" sz="2400" b="1" dirty="0">
              <a:solidFill>
                <a:srgbClr val="0067AC"/>
              </a:solidFill>
              <a:latin typeface="微软雅黑"/>
              <a:ea typeface="微软雅黑"/>
              <a:cs typeface="Times New Roman" pitchFamily="18" charset="0"/>
            </a:endParaRPr>
          </a:p>
        </p:txBody>
      </p:sp>
      <p:sp>
        <p:nvSpPr>
          <p:cNvPr id="6" name="下箭头 5"/>
          <p:cNvSpPr/>
          <p:nvPr/>
        </p:nvSpPr>
        <p:spPr>
          <a:xfrm rot="16200000">
            <a:off x="1245418" y="3640715"/>
            <a:ext cx="388655" cy="417537"/>
          </a:xfrm>
          <a:prstGeom prst="downArrow">
            <a:avLst/>
          </a:prstGeom>
          <a:solidFill>
            <a:schemeClr val="bg1">
              <a:lumMod val="50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smtClean="0">
              <a:ln>
                <a:noFill/>
              </a:ln>
              <a:solidFill>
                <a:prstClr val="white"/>
              </a:solidFill>
              <a:effectLst/>
              <a:uLnTx/>
              <a:uFillTx/>
              <a:latin typeface="Arial"/>
              <a:ea typeface="微软雅黑"/>
              <a:cs typeface="+mn-cs"/>
            </a:endParaRPr>
          </a:p>
        </p:txBody>
      </p:sp>
      <p:sp>
        <p:nvSpPr>
          <p:cNvPr id="7" name="TextBox 6"/>
          <p:cNvSpPr txBox="1"/>
          <p:nvPr/>
        </p:nvSpPr>
        <p:spPr bwMode="auto">
          <a:xfrm>
            <a:off x="190104" y="840968"/>
            <a:ext cx="971601" cy="5863144"/>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eaLnBrk="1" hangingPunct="1">
              <a:lnSpc>
                <a:spcPts val="3000"/>
              </a:lnSpc>
            </a:pPr>
            <a:endParaRPr lang="en-US" altLang="zh-CN" sz="1600" dirty="0" smtClean="0">
              <a:solidFill>
                <a:srgbClr val="000000"/>
              </a:solidFill>
              <a:latin typeface="华文中宋" panose="02010600040101010101" pitchFamily="2" charset="-122"/>
              <a:ea typeface="华文中宋" panose="02010600040101010101" pitchFamily="2" charset="-122"/>
              <a:cs typeface="宋体" pitchFamily="2" charset="-122"/>
            </a:endParaRPr>
          </a:p>
          <a:p>
            <a:pPr lvl="0" eaLnBrk="1" hangingPunct="1">
              <a:lnSpc>
                <a:spcPts val="3000"/>
              </a:lnSpc>
            </a:pPr>
            <a:endParaRPr lang="en-US" altLang="zh-CN" sz="1600" dirty="0" smtClean="0">
              <a:solidFill>
                <a:srgbClr val="000000"/>
              </a:solidFill>
              <a:latin typeface="华文中宋" panose="02010600040101010101" pitchFamily="2" charset="-122"/>
              <a:ea typeface="华文中宋" panose="02010600040101010101" pitchFamily="2" charset="-122"/>
              <a:cs typeface="宋体" pitchFamily="2" charset="-122"/>
            </a:endParaRPr>
          </a:p>
          <a:p>
            <a:pPr lvl="0" eaLnBrk="1" hangingPunct="1">
              <a:lnSpc>
                <a:spcPts val="3000"/>
              </a:lnSpc>
            </a:pPr>
            <a:endParaRPr lang="en-US" altLang="zh-CN" sz="1600" dirty="0" smtClean="0">
              <a:solidFill>
                <a:srgbClr val="000000"/>
              </a:solidFill>
              <a:latin typeface="华文中宋" panose="02010600040101010101" pitchFamily="2" charset="-122"/>
              <a:ea typeface="华文中宋" panose="02010600040101010101" pitchFamily="2" charset="-122"/>
              <a:cs typeface="宋体" pitchFamily="2" charset="-122"/>
            </a:endParaRPr>
          </a:p>
          <a:p>
            <a:pPr lvl="0" eaLnBrk="1" hangingPunct="1">
              <a:lnSpc>
                <a:spcPts val="3000"/>
              </a:lnSpc>
            </a:pPr>
            <a:endParaRPr lang="en-US" altLang="zh-CN" sz="1600" dirty="0">
              <a:solidFill>
                <a:srgbClr val="000000"/>
              </a:solidFill>
              <a:latin typeface="华文中宋" panose="02010600040101010101" pitchFamily="2" charset="-122"/>
              <a:ea typeface="华文中宋" panose="02010600040101010101" pitchFamily="2" charset="-122"/>
              <a:cs typeface="宋体" pitchFamily="2" charset="-122"/>
            </a:endParaRPr>
          </a:p>
          <a:p>
            <a:pPr lvl="0" eaLnBrk="1" hangingPunct="1">
              <a:lnSpc>
                <a:spcPts val="3000"/>
              </a:lnSpc>
            </a:pPr>
            <a:r>
              <a:rPr lang="zh-CN" altLang="en-US" sz="1600" dirty="0" smtClean="0">
                <a:solidFill>
                  <a:srgbClr val="000000"/>
                </a:solidFill>
                <a:latin typeface="华文中宋" panose="02010600040101010101" pitchFamily="2" charset="-122"/>
                <a:ea typeface="华文中宋" panose="02010600040101010101" pitchFamily="2" charset="-122"/>
                <a:cs typeface="宋体" pitchFamily="2" charset="-122"/>
              </a:rPr>
              <a:t>第七节  人民法院</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和</a:t>
            </a:r>
            <a:r>
              <a:rPr lang="zh-CN" altLang="en-US" sz="1600" dirty="0" smtClean="0">
                <a:solidFill>
                  <a:srgbClr val="000000"/>
                </a:solidFill>
                <a:latin typeface="华文中宋" panose="02010600040101010101" pitchFamily="2" charset="-122"/>
                <a:ea typeface="华文中宋" panose="02010600040101010101" pitchFamily="2" charset="-122"/>
                <a:cs typeface="宋体" pitchFamily="2" charset="-122"/>
              </a:rPr>
              <a:t>人民检察院</a:t>
            </a:r>
            <a:endParaRPr lang="en-US" altLang="zh-CN" sz="1600" dirty="0" smtClean="0">
              <a:solidFill>
                <a:srgbClr val="000000"/>
              </a:solidFill>
              <a:latin typeface="华文中宋" panose="02010600040101010101" pitchFamily="2" charset="-122"/>
              <a:ea typeface="华文中宋" panose="02010600040101010101" pitchFamily="2" charset="-122"/>
              <a:cs typeface="宋体" pitchFamily="2" charset="-122"/>
            </a:endParaRPr>
          </a:p>
          <a:p>
            <a:pPr lvl="0" eaLnBrk="1" hangingPunct="1">
              <a:lnSpc>
                <a:spcPts val="3000"/>
              </a:lnSpc>
            </a:pPr>
            <a:r>
              <a:rPr lang="en-US" altLang="zh-CN" sz="1600" dirty="0" smtClean="0">
                <a:solidFill>
                  <a:srgbClr val="000000"/>
                </a:solidFill>
                <a:latin typeface="华文中宋" panose="02010600040101010101" pitchFamily="2" charset="-122"/>
                <a:ea typeface="华文中宋" panose="02010600040101010101" pitchFamily="2" charset="-122"/>
                <a:cs typeface="宋体" pitchFamily="2" charset="-122"/>
              </a:rPr>
              <a:t>……</a:t>
            </a:r>
          </a:p>
          <a:p>
            <a:pPr lvl="0" eaLnBrk="1" hangingPunct="1">
              <a:lnSpc>
                <a:spcPts val="3000"/>
              </a:lnSpc>
            </a:pPr>
            <a:endParaRPr lang="en-US" altLang="zh-CN" sz="1600" dirty="0" smtClean="0">
              <a:solidFill>
                <a:srgbClr val="000000"/>
              </a:solidFill>
              <a:latin typeface="华文中宋" panose="02010600040101010101" pitchFamily="2" charset="-122"/>
              <a:ea typeface="华文中宋" panose="02010600040101010101" pitchFamily="2" charset="-122"/>
              <a:cs typeface="宋体" pitchFamily="2" charset="-122"/>
            </a:endParaRPr>
          </a:p>
          <a:p>
            <a:pPr lvl="0" eaLnBrk="1" hangingPunct="1">
              <a:lnSpc>
                <a:spcPts val="3000"/>
              </a:lnSpc>
            </a:pPr>
            <a:endParaRPr lang="en-US" altLang="zh-CN" sz="1600" dirty="0" smtClean="0">
              <a:solidFill>
                <a:srgbClr val="000000"/>
              </a:solidFill>
              <a:latin typeface="华文中宋" panose="02010600040101010101" pitchFamily="2" charset="-122"/>
              <a:ea typeface="华文中宋" panose="02010600040101010101" pitchFamily="2" charset="-122"/>
              <a:cs typeface="宋体" pitchFamily="2" charset="-122"/>
            </a:endParaRPr>
          </a:p>
          <a:p>
            <a:pPr lvl="0" eaLnBrk="1" hangingPunct="1">
              <a:lnSpc>
                <a:spcPts val="3000"/>
              </a:lnSpc>
            </a:pPr>
            <a:endParaRPr lang="en-US" altLang="zh-CN" sz="1600" dirty="0">
              <a:solidFill>
                <a:srgbClr val="000000"/>
              </a:solidFill>
              <a:latin typeface="华文中宋" panose="02010600040101010101" pitchFamily="2" charset="-122"/>
              <a:ea typeface="华文中宋" panose="02010600040101010101" pitchFamily="2" charset="-122"/>
              <a:cs typeface="宋体" pitchFamily="2" charset="-122"/>
            </a:endParaRPr>
          </a:p>
          <a:p>
            <a:pPr lvl="0" eaLnBrk="1" hangingPunct="1">
              <a:lnSpc>
                <a:spcPts val="3000"/>
              </a:lnSpc>
            </a:pPr>
            <a:endParaRPr lang="en-US" altLang="zh-CN" sz="1600" dirty="0">
              <a:solidFill>
                <a:srgbClr val="000000"/>
              </a:solidFill>
              <a:latin typeface="华文中宋" panose="02010600040101010101" pitchFamily="2" charset="-122"/>
              <a:ea typeface="华文中宋" panose="02010600040101010101" pitchFamily="2" charset="-122"/>
              <a:cs typeface="宋体" pitchFamily="2" charset="-122"/>
            </a:endParaRPr>
          </a:p>
          <a:p>
            <a:pPr lvl="0" eaLnBrk="1" hangingPunct="1">
              <a:lnSpc>
                <a:spcPts val="3000"/>
              </a:lnSpc>
            </a:pPr>
            <a:endPar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endParaRPr>
          </a:p>
        </p:txBody>
      </p:sp>
      <p:sp>
        <p:nvSpPr>
          <p:cNvPr id="8" name="TextBox 7"/>
          <p:cNvSpPr txBox="1"/>
          <p:nvPr/>
        </p:nvSpPr>
        <p:spPr bwMode="auto">
          <a:xfrm>
            <a:off x="1680766" y="840968"/>
            <a:ext cx="7475016" cy="6017032"/>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2200"/>
              </a:lnSpc>
            </a:pP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第七</a:t>
            </a:r>
            <a:r>
              <a:rPr lang="zh-CN" altLang="en-US" b="1" dirty="0" smtClean="0">
                <a:solidFill>
                  <a:srgbClr val="C00000"/>
                </a:solidFill>
                <a:latin typeface="华文中宋" panose="02010600040101010101" pitchFamily="2" charset="-122"/>
                <a:ea typeface="华文中宋" panose="02010600040101010101" pitchFamily="2" charset="-122"/>
                <a:cs typeface="宋体" pitchFamily="2" charset="-122"/>
              </a:rPr>
              <a:t>节  监察委员会</a:t>
            </a:r>
            <a:endParaRPr lang="en-US" altLang="zh-CN" b="1" dirty="0" smtClean="0">
              <a:solidFill>
                <a:srgbClr val="C00000"/>
              </a:solidFill>
              <a:latin typeface="华文中宋" panose="02010600040101010101" pitchFamily="2" charset="-122"/>
              <a:ea typeface="华文中宋" panose="02010600040101010101" pitchFamily="2" charset="-122"/>
              <a:cs typeface="宋体" pitchFamily="2" charset="-122"/>
            </a:endParaRPr>
          </a:p>
          <a:p>
            <a:pPr lvl="0" indent="457200" eaLnBrk="1" hangingPunct="1">
              <a:lnSpc>
                <a:spcPts val="2200"/>
              </a:lnSpc>
            </a:pPr>
            <a:r>
              <a:rPr lang="zh-CN" altLang="en-US" b="1" dirty="0" smtClean="0">
                <a:solidFill>
                  <a:srgbClr val="C00000"/>
                </a:solidFill>
                <a:latin typeface="华文中宋" panose="02010600040101010101" pitchFamily="2" charset="-122"/>
                <a:ea typeface="华文中宋" panose="02010600040101010101" pitchFamily="2" charset="-122"/>
                <a:cs typeface="宋体" pitchFamily="2" charset="-122"/>
              </a:rPr>
              <a:t>第一百二十三条  中华人民共和国</a:t>
            </a: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各级监察委员会是国家的监察机关</a:t>
            </a:r>
            <a:r>
              <a:rPr lang="zh-CN" altLang="en-US" b="1" dirty="0" smtClean="0">
                <a:solidFill>
                  <a:srgbClr val="C00000"/>
                </a:solidFill>
                <a:latin typeface="华文中宋" panose="02010600040101010101" pitchFamily="2" charset="-122"/>
                <a:ea typeface="华文中宋" panose="02010600040101010101" pitchFamily="2" charset="-122"/>
                <a:cs typeface="宋体" pitchFamily="2" charset="-122"/>
              </a:rPr>
              <a:t>。</a:t>
            </a:r>
            <a:endParaRPr lang="en-US" altLang="zh-CN" b="1" dirty="0" smtClean="0">
              <a:solidFill>
                <a:srgbClr val="C00000"/>
              </a:solidFill>
              <a:latin typeface="华文中宋" panose="02010600040101010101" pitchFamily="2" charset="-122"/>
              <a:ea typeface="华文中宋" panose="02010600040101010101" pitchFamily="2" charset="-122"/>
              <a:cs typeface="宋体" pitchFamily="2" charset="-122"/>
            </a:endParaRPr>
          </a:p>
          <a:p>
            <a:pPr lvl="0" indent="457200" eaLnBrk="1" hangingPunct="1">
              <a:lnSpc>
                <a:spcPts val="2200"/>
              </a:lnSpc>
            </a:pPr>
            <a:r>
              <a:rPr lang="zh-CN" altLang="en-US" b="1" dirty="0" smtClean="0">
                <a:solidFill>
                  <a:srgbClr val="C00000"/>
                </a:solidFill>
                <a:latin typeface="华文中宋" panose="02010600040101010101" pitchFamily="2" charset="-122"/>
                <a:ea typeface="华文中宋" panose="02010600040101010101" pitchFamily="2" charset="-122"/>
                <a:cs typeface="宋体" pitchFamily="2" charset="-122"/>
              </a:rPr>
              <a:t>第一百二十四条  中华人民共和国</a:t>
            </a: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设立国家监察委员会和地方各级监察委员会</a:t>
            </a:r>
            <a:r>
              <a:rPr lang="zh-CN" altLang="en-US" b="1" dirty="0" smtClean="0">
                <a:solidFill>
                  <a:srgbClr val="C00000"/>
                </a:solidFill>
                <a:latin typeface="华文中宋" panose="02010600040101010101" pitchFamily="2" charset="-122"/>
                <a:ea typeface="华文中宋" panose="02010600040101010101" pitchFamily="2" charset="-122"/>
                <a:cs typeface="宋体" pitchFamily="2" charset="-122"/>
              </a:rPr>
              <a:t>。</a:t>
            </a:r>
            <a:endParaRPr lang="en-US" altLang="zh-CN" b="1" dirty="0">
              <a:solidFill>
                <a:srgbClr val="C00000"/>
              </a:solidFill>
              <a:latin typeface="华文中宋" panose="02010600040101010101" pitchFamily="2" charset="-122"/>
              <a:ea typeface="华文中宋" panose="02010600040101010101" pitchFamily="2" charset="-122"/>
              <a:cs typeface="宋体" pitchFamily="2" charset="-122"/>
            </a:endParaRPr>
          </a:p>
          <a:p>
            <a:pPr lvl="0" indent="457200" eaLnBrk="1" hangingPunct="1">
              <a:lnSpc>
                <a:spcPts val="2200"/>
              </a:lnSpc>
            </a:pPr>
            <a:r>
              <a:rPr lang="zh-CN" altLang="en-US" b="1" dirty="0" smtClean="0">
                <a:solidFill>
                  <a:srgbClr val="C00000"/>
                </a:solidFill>
                <a:latin typeface="华文中宋" panose="02010600040101010101" pitchFamily="2" charset="-122"/>
                <a:ea typeface="华文中宋" panose="02010600040101010101" pitchFamily="2" charset="-122"/>
                <a:cs typeface="宋体" pitchFamily="2" charset="-122"/>
              </a:rPr>
              <a:t>监察委员</a:t>
            </a: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会由下列人员组成</a:t>
            </a:r>
            <a:r>
              <a:rPr lang="zh-CN" altLang="en-US" b="1" dirty="0" smtClean="0">
                <a:solidFill>
                  <a:srgbClr val="C00000"/>
                </a:solidFill>
                <a:latin typeface="华文中宋" panose="02010600040101010101" pitchFamily="2" charset="-122"/>
                <a:ea typeface="华文中宋" panose="02010600040101010101" pitchFamily="2" charset="-122"/>
                <a:cs typeface="宋体" pitchFamily="2" charset="-122"/>
              </a:rPr>
              <a:t>：</a:t>
            </a:r>
            <a:endParaRPr lang="en-US" altLang="zh-CN" b="1" dirty="0" smtClean="0">
              <a:solidFill>
                <a:srgbClr val="C00000"/>
              </a:solidFill>
              <a:latin typeface="华文中宋" panose="02010600040101010101" pitchFamily="2" charset="-122"/>
              <a:ea typeface="华文中宋" panose="02010600040101010101" pitchFamily="2" charset="-122"/>
              <a:cs typeface="宋体" pitchFamily="2" charset="-122"/>
            </a:endParaRPr>
          </a:p>
          <a:p>
            <a:pPr lvl="0" indent="457200" eaLnBrk="1" hangingPunct="1">
              <a:lnSpc>
                <a:spcPts val="2200"/>
              </a:lnSpc>
            </a:pPr>
            <a:r>
              <a:rPr lang="zh-CN" altLang="en-US" b="1" dirty="0" smtClean="0">
                <a:solidFill>
                  <a:srgbClr val="C00000"/>
                </a:solidFill>
                <a:latin typeface="华文中宋" panose="02010600040101010101" pitchFamily="2" charset="-122"/>
                <a:ea typeface="华文中宋" panose="02010600040101010101" pitchFamily="2" charset="-122"/>
                <a:cs typeface="宋体" pitchFamily="2" charset="-122"/>
              </a:rPr>
              <a:t>主任，副</a:t>
            </a: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主任</a:t>
            </a:r>
            <a:r>
              <a:rPr lang="zh-CN" altLang="en-US" b="1" dirty="0" smtClean="0">
                <a:solidFill>
                  <a:srgbClr val="C00000"/>
                </a:solidFill>
                <a:latin typeface="华文中宋" panose="02010600040101010101" pitchFamily="2" charset="-122"/>
                <a:ea typeface="华文中宋" panose="02010600040101010101" pitchFamily="2" charset="-122"/>
                <a:cs typeface="宋体" pitchFamily="2" charset="-122"/>
              </a:rPr>
              <a:t>若干人，委员若干人。</a:t>
            </a:r>
            <a:endParaRPr lang="en-US" altLang="zh-CN" b="1" dirty="0" smtClean="0">
              <a:solidFill>
                <a:srgbClr val="C00000"/>
              </a:solidFill>
              <a:latin typeface="华文中宋" panose="02010600040101010101" pitchFamily="2" charset="-122"/>
              <a:ea typeface="华文中宋" panose="02010600040101010101" pitchFamily="2" charset="-122"/>
              <a:cs typeface="宋体" pitchFamily="2" charset="-122"/>
            </a:endParaRPr>
          </a:p>
          <a:p>
            <a:pPr lvl="0" indent="457200" eaLnBrk="1" hangingPunct="1">
              <a:lnSpc>
                <a:spcPts val="2200"/>
              </a:lnSpc>
            </a:pPr>
            <a:r>
              <a:rPr lang="zh-CN" altLang="en-US" b="1" dirty="0" smtClean="0">
                <a:solidFill>
                  <a:srgbClr val="C00000"/>
                </a:solidFill>
                <a:latin typeface="华文中宋" panose="02010600040101010101" pitchFamily="2" charset="-122"/>
                <a:ea typeface="华文中宋" panose="02010600040101010101" pitchFamily="2" charset="-122"/>
                <a:cs typeface="宋体" pitchFamily="2" charset="-122"/>
              </a:rPr>
              <a:t>监察委员</a:t>
            </a: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会主任每届任期同本级人民代表大会每届任期相同。国家监察委员会主任连续任职不得超过两届</a:t>
            </a:r>
            <a:r>
              <a:rPr lang="zh-CN" altLang="en-US" b="1" dirty="0" smtClean="0">
                <a:solidFill>
                  <a:srgbClr val="C00000"/>
                </a:solidFill>
                <a:latin typeface="华文中宋" panose="02010600040101010101" pitchFamily="2" charset="-122"/>
                <a:ea typeface="华文中宋" panose="02010600040101010101" pitchFamily="2" charset="-122"/>
                <a:cs typeface="宋体" pitchFamily="2" charset="-122"/>
              </a:rPr>
              <a:t>。</a:t>
            </a:r>
            <a:endParaRPr lang="en-US" altLang="zh-CN" b="1" dirty="0" smtClean="0">
              <a:solidFill>
                <a:srgbClr val="C00000"/>
              </a:solidFill>
              <a:latin typeface="华文中宋" panose="02010600040101010101" pitchFamily="2" charset="-122"/>
              <a:ea typeface="华文中宋" panose="02010600040101010101" pitchFamily="2" charset="-122"/>
              <a:cs typeface="宋体" pitchFamily="2" charset="-122"/>
            </a:endParaRPr>
          </a:p>
          <a:p>
            <a:pPr lvl="0" indent="457200" eaLnBrk="1" hangingPunct="1">
              <a:lnSpc>
                <a:spcPts val="2200"/>
              </a:lnSpc>
            </a:pPr>
            <a:r>
              <a:rPr lang="zh-CN" altLang="en-US" b="1" dirty="0" smtClean="0">
                <a:solidFill>
                  <a:srgbClr val="C00000"/>
                </a:solidFill>
                <a:latin typeface="华文中宋" panose="02010600040101010101" pitchFamily="2" charset="-122"/>
                <a:ea typeface="华文中宋" panose="02010600040101010101" pitchFamily="2" charset="-122"/>
                <a:cs typeface="宋体" pitchFamily="2" charset="-122"/>
              </a:rPr>
              <a:t>监察委员</a:t>
            </a: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会的组织和职权由法律规定</a:t>
            </a:r>
            <a:r>
              <a:rPr lang="zh-CN" altLang="en-US" b="1" dirty="0" smtClean="0">
                <a:solidFill>
                  <a:srgbClr val="C00000"/>
                </a:solidFill>
                <a:latin typeface="华文中宋" panose="02010600040101010101" pitchFamily="2" charset="-122"/>
                <a:ea typeface="华文中宋" panose="02010600040101010101" pitchFamily="2" charset="-122"/>
                <a:cs typeface="宋体" pitchFamily="2" charset="-122"/>
              </a:rPr>
              <a:t>。</a:t>
            </a:r>
            <a:endParaRPr lang="en-US" altLang="zh-CN" b="1" dirty="0" smtClean="0">
              <a:solidFill>
                <a:srgbClr val="C00000"/>
              </a:solidFill>
              <a:latin typeface="华文中宋" panose="02010600040101010101" pitchFamily="2" charset="-122"/>
              <a:ea typeface="华文中宋" panose="02010600040101010101" pitchFamily="2" charset="-122"/>
              <a:cs typeface="宋体" pitchFamily="2" charset="-122"/>
            </a:endParaRPr>
          </a:p>
          <a:p>
            <a:pPr lvl="0" indent="457200" eaLnBrk="1" hangingPunct="1">
              <a:lnSpc>
                <a:spcPts val="2200"/>
              </a:lnSpc>
            </a:pPr>
            <a:r>
              <a:rPr lang="zh-CN" altLang="en-US" b="1" dirty="0" smtClean="0">
                <a:solidFill>
                  <a:srgbClr val="C00000"/>
                </a:solidFill>
                <a:latin typeface="华文中宋" panose="02010600040101010101" pitchFamily="2" charset="-122"/>
                <a:ea typeface="华文中宋" panose="02010600040101010101" pitchFamily="2" charset="-122"/>
                <a:cs typeface="宋体" pitchFamily="2" charset="-122"/>
              </a:rPr>
              <a:t>第一百二十五条  中华人民共和国</a:t>
            </a: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国家监察委员会是最高监察机关</a:t>
            </a:r>
            <a:r>
              <a:rPr lang="zh-CN" altLang="en-US" b="1" dirty="0" smtClean="0">
                <a:solidFill>
                  <a:srgbClr val="C00000"/>
                </a:solidFill>
                <a:latin typeface="华文中宋" panose="02010600040101010101" pitchFamily="2" charset="-122"/>
                <a:ea typeface="华文中宋" panose="02010600040101010101" pitchFamily="2" charset="-122"/>
                <a:cs typeface="宋体" pitchFamily="2" charset="-122"/>
              </a:rPr>
              <a:t>。</a:t>
            </a:r>
            <a:endParaRPr lang="en-US" altLang="zh-CN" b="1" dirty="0" smtClean="0">
              <a:solidFill>
                <a:srgbClr val="C00000"/>
              </a:solidFill>
              <a:latin typeface="华文中宋" panose="02010600040101010101" pitchFamily="2" charset="-122"/>
              <a:ea typeface="华文中宋" panose="02010600040101010101" pitchFamily="2" charset="-122"/>
              <a:cs typeface="宋体" pitchFamily="2" charset="-122"/>
            </a:endParaRPr>
          </a:p>
          <a:p>
            <a:pPr lvl="0" indent="457200" eaLnBrk="1" hangingPunct="1">
              <a:lnSpc>
                <a:spcPts val="2200"/>
              </a:lnSpc>
            </a:pPr>
            <a:r>
              <a:rPr lang="zh-CN" altLang="en-US" b="1" dirty="0" smtClean="0">
                <a:solidFill>
                  <a:srgbClr val="C00000"/>
                </a:solidFill>
                <a:latin typeface="华文中宋" panose="02010600040101010101" pitchFamily="2" charset="-122"/>
                <a:ea typeface="华文中宋" panose="02010600040101010101" pitchFamily="2" charset="-122"/>
                <a:cs typeface="宋体" pitchFamily="2" charset="-122"/>
              </a:rPr>
              <a:t>国家</a:t>
            </a: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监察委员会领导地方各级监察委员会的工作，上级监察委员会领导下级监察委员会的工作</a:t>
            </a:r>
            <a:r>
              <a:rPr lang="zh-CN" altLang="en-US" b="1" dirty="0" smtClean="0">
                <a:solidFill>
                  <a:srgbClr val="C00000"/>
                </a:solidFill>
                <a:latin typeface="华文中宋" panose="02010600040101010101" pitchFamily="2" charset="-122"/>
                <a:ea typeface="华文中宋" panose="02010600040101010101" pitchFamily="2" charset="-122"/>
                <a:cs typeface="宋体" pitchFamily="2" charset="-122"/>
              </a:rPr>
              <a:t>。</a:t>
            </a:r>
            <a:endParaRPr lang="en-US" altLang="zh-CN" b="1" dirty="0" smtClean="0">
              <a:solidFill>
                <a:srgbClr val="C00000"/>
              </a:solidFill>
              <a:latin typeface="华文中宋" panose="02010600040101010101" pitchFamily="2" charset="-122"/>
              <a:ea typeface="华文中宋" panose="02010600040101010101" pitchFamily="2" charset="-122"/>
              <a:cs typeface="宋体" pitchFamily="2" charset="-122"/>
            </a:endParaRPr>
          </a:p>
          <a:p>
            <a:pPr lvl="0" indent="457200" eaLnBrk="1" hangingPunct="1">
              <a:lnSpc>
                <a:spcPts val="2200"/>
              </a:lnSpc>
            </a:pPr>
            <a:r>
              <a:rPr lang="zh-CN" altLang="en-US" b="1" dirty="0" smtClean="0">
                <a:solidFill>
                  <a:srgbClr val="C00000"/>
                </a:solidFill>
                <a:latin typeface="华文中宋" panose="02010600040101010101" pitchFamily="2" charset="-122"/>
                <a:ea typeface="华文中宋" panose="02010600040101010101" pitchFamily="2" charset="-122"/>
                <a:cs typeface="宋体" pitchFamily="2" charset="-122"/>
              </a:rPr>
              <a:t>第一百二十六条  国家</a:t>
            </a: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监察委员会对全国人民代表大会和全国人民代表大会常务委员会负责。地方各级监察委员会对产生它的国家权力机关和上一级监察委员会负责</a:t>
            </a:r>
            <a:r>
              <a:rPr lang="zh-CN" altLang="en-US" b="1" dirty="0" smtClean="0">
                <a:solidFill>
                  <a:srgbClr val="C00000"/>
                </a:solidFill>
                <a:latin typeface="华文中宋" panose="02010600040101010101" pitchFamily="2" charset="-122"/>
                <a:ea typeface="华文中宋" panose="02010600040101010101" pitchFamily="2" charset="-122"/>
                <a:cs typeface="宋体" pitchFamily="2" charset="-122"/>
              </a:rPr>
              <a:t>。</a:t>
            </a:r>
            <a:endParaRPr lang="en-US" altLang="zh-CN" b="1" dirty="0" smtClean="0">
              <a:solidFill>
                <a:srgbClr val="C00000"/>
              </a:solidFill>
              <a:latin typeface="华文中宋" panose="02010600040101010101" pitchFamily="2" charset="-122"/>
              <a:ea typeface="华文中宋" panose="02010600040101010101" pitchFamily="2" charset="-122"/>
              <a:cs typeface="宋体" pitchFamily="2" charset="-122"/>
            </a:endParaRPr>
          </a:p>
          <a:p>
            <a:pPr lvl="0" indent="457200" eaLnBrk="1" hangingPunct="1">
              <a:lnSpc>
                <a:spcPts val="2200"/>
              </a:lnSpc>
            </a:pPr>
            <a:r>
              <a:rPr lang="zh-CN" altLang="en-US" b="1" dirty="0" smtClean="0">
                <a:solidFill>
                  <a:srgbClr val="C00000"/>
                </a:solidFill>
                <a:latin typeface="华文中宋" panose="02010600040101010101" pitchFamily="2" charset="-122"/>
                <a:ea typeface="华文中宋" panose="02010600040101010101" pitchFamily="2" charset="-122"/>
                <a:cs typeface="宋体" pitchFamily="2" charset="-122"/>
              </a:rPr>
              <a:t>第一百二十七条  监察委员</a:t>
            </a: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会依照法律规定独立行使监察权，不受行政机关、社会团体和个人</a:t>
            </a:r>
            <a:r>
              <a:rPr lang="zh-CN" altLang="en-US" b="1" dirty="0" smtClean="0">
                <a:solidFill>
                  <a:srgbClr val="C00000"/>
                </a:solidFill>
                <a:latin typeface="华文中宋" panose="02010600040101010101" pitchFamily="2" charset="-122"/>
                <a:ea typeface="华文中宋" panose="02010600040101010101" pitchFamily="2" charset="-122"/>
                <a:cs typeface="宋体" pitchFamily="2" charset="-122"/>
              </a:rPr>
              <a:t>的干涉。</a:t>
            </a:r>
            <a:endParaRPr lang="en-US" altLang="zh-CN" b="1" dirty="0" smtClean="0">
              <a:solidFill>
                <a:srgbClr val="C00000"/>
              </a:solidFill>
              <a:latin typeface="华文中宋" panose="02010600040101010101" pitchFamily="2" charset="-122"/>
              <a:ea typeface="华文中宋" panose="02010600040101010101" pitchFamily="2" charset="-122"/>
              <a:cs typeface="宋体" pitchFamily="2" charset="-122"/>
            </a:endParaRPr>
          </a:p>
          <a:p>
            <a:pPr lvl="0" indent="457200" eaLnBrk="1" hangingPunct="1">
              <a:lnSpc>
                <a:spcPts val="2200"/>
              </a:lnSpc>
            </a:pPr>
            <a:r>
              <a:rPr lang="zh-CN" altLang="en-US" b="1" dirty="0" smtClean="0">
                <a:solidFill>
                  <a:srgbClr val="C00000"/>
                </a:solidFill>
                <a:latin typeface="华文中宋" panose="02010600040101010101" pitchFamily="2" charset="-122"/>
                <a:ea typeface="华文中宋" panose="02010600040101010101" pitchFamily="2" charset="-122"/>
                <a:cs typeface="宋体" pitchFamily="2" charset="-122"/>
              </a:rPr>
              <a:t>监察</a:t>
            </a:r>
            <a:r>
              <a:rPr lang="zh-CN" altLang="en-US" b="1" dirty="0">
                <a:solidFill>
                  <a:srgbClr val="C00000"/>
                </a:solidFill>
                <a:latin typeface="华文中宋" panose="02010600040101010101" pitchFamily="2" charset="-122"/>
                <a:ea typeface="华文中宋" panose="02010600040101010101" pitchFamily="2" charset="-122"/>
                <a:cs typeface="宋体" pitchFamily="2" charset="-122"/>
              </a:rPr>
              <a:t>机关办理职务违法和职务犯罪案件，应当与审判机关、检察机关、执法部门互相配合，互相制约</a:t>
            </a:r>
            <a:r>
              <a:rPr lang="zh-CN" altLang="en-US" b="1" dirty="0" smtClean="0">
                <a:solidFill>
                  <a:srgbClr val="C00000"/>
                </a:solidFill>
                <a:latin typeface="华文中宋" panose="02010600040101010101" pitchFamily="2" charset="-122"/>
                <a:ea typeface="华文中宋" panose="02010600040101010101" pitchFamily="2" charset="-122"/>
                <a:cs typeface="宋体" pitchFamily="2" charset="-122"/>
              </a:rPr>
              <a:t>。</a:t>
            </a:r>
            <a:endParaRPr lang="en-US" altLang="zh-CN" b="1" dirty="0" smtClean="0">
              <a:solidFill>
                <a:srgbClr val="C00000"/>
              </a:solidFill>
              <a:latin typeface="华文中宋" panose="02010600040101010101" pitchFamily="2" charset="-122"/>
              <a:ea typeface="华文中宋" panose="02010600040101010101" pitchFamily="2" charset="-122"/>
              <a:cs typeface="宋体" pitchFamily="2" charset="-122"/>
            </a:endParaRPr>
          </a:p>
          <a:p>
            <a:pPr lvl="0" indent="457200" eaLnBrk="1" hangingPunct="1">
              <a:lnSpc>
                <a:spcPts val="2200"/>
              </a:lnSpc>
            </a:pPr>
            <a:r>
              <a:rPr lang="zh-CN" altLang="en-US" sz="1600" dirty="0" smtClean="0">
                <a:solidFill>
                  <a:srgbClr val="000000"/>
                </a:solidFill>
                <a:latin typeface="华文中宋" panose="02010600040101010101" pitchFamily="2" charset="-122"/>
                <a:ea typeface="华文中宋" panose="02010600040101010101" pitchFamily="2" charset="-122"/>
                <a:cs typeface="宋体" pitchFamily="2" charset="-122"/>
              </a:rPr>
              <a:t>第</a:t>
            </a:r>
            <a:r>
              <a:rPr lang="zh-CN" altLang="en-US" b="1" dirty="0" smtClean="0">
                <a:solidFill>
                  <a:srgbClr val="C00000"/>
                </a:solidFill>
                <a:latin typeface="华文中宋" panose="02010600040101010101" pitchFamily="2" charset="-122"/>
                <a:ea typeface="华文中宋" panose="02010600040101010101" pitchFamily="2" charset="-122"/>
                <a:cs typeface="宋体" pitchFamily="2" charset="-122"/>
              </a:rPr>
              <a:t>八</a:t>
            </a:r>
            <a:r>
              <a:rPr lang="zh-CN" altLang="en-US" sz="1600" dirty="0" smtClean="0">
                <a:solidFill>
                  <a:srgbClr val="000000"/>
                </a:solidFill>
                <a:latin typeface="华文中宋" panose="02010600040101010101" pitchFamily="2" charset="-122"/>
                <a:ea typeface="华文中宋" panose="02010600040101010101" pitchFamily="2" charset="-122"/>
                <a:cs typeface="宋体" pitchFamily="2" charset="-122"/>
              </a:rPr>
              <a:t>节  人民法院</a:t>
            </a:r>
            <a:r>
              <a:rPr lang="zh-CN" altLang="en-US" sz="1600" dirty="0">
                <a:solidFill>
                  <a:srgbClr val="000000"/>
                </a:solidFill>
                <a:latin typeface="华文中宋" panose="02010600040101010101" pitchFamily="2" charset="-122"/>
                <a:ea typeface="华文中宋" panose="02010600040101010101" pitchFamily="2" charset="-122"/>
                <a:cs typeface="宋体" pitchFamily="2" charset="-122"/>
              </a:rPr>
              <a:t>和</a:t>
            </a:r>
            <a:r>
              <a:rPr lang="zh-CN" altLang="en-US" sz="1600" dirty="0" smtClean="0">
                <a:solidFill>
                  <a:srgbClr val="000000"/>
                </a:solidFill>
                <a:latin typeface="华文中宋" panose="02010600040101010101" pitchFamily="2" charset="-122"/>
                <a:ea typeface="华文中宋" panose="02010600040101010101" pitchFamily="2" charset="-122"/>
                <a:cs typeface="宋体" pitchFamily="2" charset="-122"/>
              </a:rPr>
              <a:t>人民检察院</a:t>
            </a:r>
            <a:endParaRPr lang="en-US" altLang="zh-CN" sz="1600" dirty="0" smtClean="0">
              <a:solidFill>
                <a:srgbClr val="000000"/>
              </a:solidFill>
              <a:latin typeface="华文中宋" panose="02010600040101010101" pitchFamily="2" charset="-122"/>
              <a:ea typeface="华文中宋" panose="02010600040101010101" pitchFamily="2" charset="-122"/>
              <a:cs typeface="宋体" pitchFamily="2" charset="-122"/>
            </a:endParaRPr>
          </a:p>
          <a:p>
            <a:pPr lvl="0" indent="457200" eaLnBrk="1" hangingPunct="1">
              <a:lnSpc>
                <a:spcPts val="2200"/>
              </a:lnSpc>
            </a:pPr>
            <a:r>
              <a:rPr lang="en-US" altLang="zh-CN" sz="1600" dirty="0">
                <a:solidFill>
                  <a:srgbClr val="000000"/>
                </a:solidFill>
                <a:latin typeface="华文中宋" panose="02010600040101010101" pitchFamily="2" charset="-122"/>
                <a:ea typeface="华文中宋" panose="02010600040101010101" pitchFamily="2" charset="-122"/>
                <a:cs typeface="宋体" pitchFamily="2" charset="-122"/>
              </a:rPr>
              <a:t>……</a:t>
            </a:r>
            <a:endParaRPr lang="en-US" altLang="zh-CN" sz="1600" dirty="0" smtClean="0">
              <a:solidFill>
                <a:srgbClr val="000000"/>
              </a:solidFill>
              <a:latin typeface="华文中宋" panose="02010600040101010101" pitchFamily="2" charset="-122"/>
              <a:ea typeface="华文中宋" panose="02010600040101010101" pitchFamily="2" charset="-122"/>
              <a:cs typeface="宋体" pitchFamily="2" charset="-122"/>
            </a:endParaRPr>
          </a:p>
        </p:txBody>
      </p:sp>
    </p:spTree>
    <p:extLst>
      <p:ext uri="{BB962C8B-B14F-4D97-AF65-F5344CB8AC3E}">
        <p14:creationId xmlns:p14="http://schemas.microsoft.com/office/powerpoint/2010/main" val="8265040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7"/>
          <p:cNvSpPr txBox="1"/>
          <p:nvPr/>
        </p:nvSpPr>
        <p:spPr>
          <a:xfrm>
            <a:off x="0" y="233566"/>
            <a:ext cx="9144000" cy="492438"/>
          </a:xfrm>
          <a:prstGeom prst="rect">
            <a:avLst/>
          </a:prstGeom>
          <a:noFill/>
        </p:spPr>
        <p:txBody>
          <a:bodyPr wrap="square" lIns="121917" tIns="60958" rIns="121917" bIns="60958" rtlCol="0">
            <a:spAutoFit/>
          </a:bodyPr>
          <a:lstStyle/>
          <a:p>
            <a:pPr algn="ctr" defTabSz="1218565" eaLnBrk="1" fontAlgn="auto" hangingPunct="1">
              <a:spcBef>
                <a:spcPts val="0"/>
              </a:spcBef>
              <a:spcAft>
                <a:spcPts val="0"/>
              </a:spcAft>
            </a:pPr>
            <a:r>
              <a:rPr lang="zh-CN" altLang="en-US" sz="2400" b="1" dirty="0">
                <a:solidFill>
                  <a:srgbClr val="C00000"/>
                </a:solidFill>
                <a:latin typeface="Arial"/>
                <a:ea typeface="微软雅黑"/>
              </a:rPr>
              <a:t>确立监察委员会作为国家机构的宪法</a:t>
            </a:r>
            <a:r>
              <a:rPr lang="zh-CN" altLang="en-US" sz="2400" b="1" dirty="0" smtClean="0">
                <a:solidFill>
                  <a:srgbClr val="C00000"/>
                </a:solidFill>
                <a:latin typeface="Arial"/>
                <a:ea typeface="微软雅黑"/>
              </a:rPr>
              <a:t>地位的意义</a:t>
            </a:r>
            <a:endParaRPr lang="zh-CN" altLang="en-US" sz="2400" b="1" dirty="0">
              <a:solidFill>
                <a:srgbClr val="C00000"/>
              </a:solidFill>
              <a:latin typeface="Arial"/>
              <a:ea typeface="微软雅黑"/>
            </a:endParaRPr>
          </a:p>
        </p:txBody>
      </p:sp>
      <p:sp>
        <p:nvSpPr>
          <p:cNvPr id="2" name="矩形 1"/>
          <p:cNvSpPr/>
          <p:nvPr/>
        </p:nvSpPr>
        <p:spPr>
          <a:xfrm>
            <a:off x="6692" y="780002"/>
            <a:ext cx="9144000" cy="4580741"/>
          </a:xfrm>
          <a:prstGeom prst="rect">
            <a:avLst/>
          </a:prstGeom>
        </p:spPr>
        <p:txBody>
          <a:bodyPr wrap="square">
            <a:spAutoFit/>
          </a:bodyPr>
          <a:lstStyle/>
          <a:p>
            <a:pPr indent="457200">
              <a:lnSpc>
                <a:spcPts val="2500"/>
              </a:lnSpc>
            </a:pPr>
            <a:r>
              <a:rPr lang="zh-CN" altLang="en-US" sz="1700" b="1" dirty="0" smtClean="0">
                <a:solidFill>
                  <a:srgbClr val="C00000"/>
                </a:solidFill>
                <a:latin typeface="华文中宋" panose="02010600040101010101" pitchFamily="2" charset="-122"/>
                <a:ea typeface="华文中宋" panose="02010600040101010101" pitchFamily="2" charset="-122"/>
              </a:rPr>
              <a:t>为</a:t>
            </a:r>
            <a:r>
              <a:rPr lang="zh-CN" altLang="en-US" sz="1700" b="1" dirty="0">
                <a:solidFill>
                  <a:srgbClr val="C00000"/>
                </a:solidFill>
                <a:latin typeface="华文中宋" panose="02010600040101010101" pitchFamily="2" charset="-122"/>
                <a:ea typeface="华文中宋" panose="02010600040101010101" pitchFamily="2" charset="-122"/>
              </a:rPr>
              <a:t>深化国家监察体制改革</a:t>
            </a:r>
            <a:r>
              <a:rPr lang="zh-CN" altLang="en-US" sz="1700" b="1" dirty="0" smtClean="0">
                <a:solidFill>
                  <a:srgbClr val="C00000"/>
                </a:solidFill>
                <a:latin typeface="华文中宋" panose="02010600040101010101" pitchFamily="2" charset="-122"/>
                <a:ea typeface="华文中宋" panose="02010600040101010101" pitchFamily="2" charset="-122"/>
              </a:rPr>
              <a:t>提供根本法</a:t>
            </a:r>
            <a:r>
              <a:rPr lang="zh-CN" altLang="en-US" sz="1700" b="1" dirty="0">
                <a:solidFill>
                  <a:srgbClr val="C00000"/>
                </a:solidFill>
                <a:latin typeface="华文中宋" panose="02010600040101010101" pitchFamily="2" charset="-122"/>
                <a:ea typeface="华文中宋" panose="02010600040101010101" pitchFamily="2" charset="-122"/>
              </a:rPr>
              <a:t>治保障</a:t>
            </a:r>
            <a:r>
              <a:rPr lang="zh-CN" altLang="en-US" sz="1700" b="1" dirty="0" smtClean="0">
                <a:solidFill>
                  <a:srgbClr val="C00000"/>
                </a:solidFill>
                <a:latin typeface="华文中宋" panose="02010600040101010101" pitchFamily="2" charset="-122"/>
                <a:ea typeface="华文中宋" panose="02010600040101010101" pitchFamily="2" charset="-122"/>
              </a:rPr>
              <a:t>。</a:t>
            </a:r>
            <a:r>
              <a:rPr lang="zh-CN" altLang="en-US" sz="1700" dirty="0" smtClean="0">
                <a:latin typeface="华文中宋" panose="02010600040101010101" pitchFamily="2" charset="-122"/>
                <a:ea typeface="华文中宋" panose="02010600040101010101" pitchFamily="2" charset="-122"/>
              </a:rPr>
              <a:t>国家</a:t>
            </a:r>
            <a:r>
              <a:rPr lang="zh-CN" altLang="en-US" sz="1700" dirty="0">
                <a:latin typeface="华文中宋" panose="02010600040101010101" pitchFamily="2" charset="-122"/>
                <a:ea typeface="华文中宋" panose="02010600040101010101" pitchFamily="2" charset="-122"/>
              </a:rPr>
              <a:t>监察体制改革</a:t>
            </a:r>
            <a:r>
              <a:rPr lang="zh-CN" altLang="en-US" sz="1700" dirty="0" smtClean="0">
                <a:latin typeface="华文中宋" panose="02010600040101010101" pitchFamily="2" charset="-122"/>
                <a:ea typeface="华文中宋" panose="02010600040101010101" pitchFamily="2" charset="-122"/>
              </a:rPr>
              <a:t>是十八</a:t>
            </a:r>
            <a:r>
              <a:rPr lang="zh-CN" altLang="en-US" sz="1700" dirty="0">
                <a:latin typeface="华文中宋" panose="02010600040101010101" pitchFamily="2" charset="-122"/>
                <a:ea typeface="华文中宋" panose="02010600040101010101" pitchFamily="2" charset="-122"/>
              </a:rPr>
              <a:t>大以来最重要的政治</a:t>
            </a:r>
            <a:r>
              <a:rPr lang="zh-CN" altLang="en-US" sz="1700" dirty="0" smtClean="0">
                <a:latin typeface="华文中宋" panose="02010600040101010101" pitchFamily="2" charset="-122"/>
                <a:ea typeface="华文中宋" panose="02010600040101010101" pitchFamily="2" charset="-122"/>
              </a:rPr>
              <a:t>体制改革。</a:t>
            </a:r>
            <a:r>
              <a:rPr lang="zh-CN" altLang="en-US" sz="1700" dirty="0">
                <a:latin typeface="华文中宋" panose="02010600040101010101" pitchFamily="2" charset="-122"/>
                <a:ea typeface="华文中宋" panose="02010600040101010101" pitchFamily="2" charset="-122"/>
              </a:rPr>
              <a:t>确立监察委员会的宪法地位体现了重大改革于法有据的要求，为深化国家监察体制改革</a:t>
            </a:r>
            <a:r>
              <a:rPr lang="zh-CN" altLang="en-US" sz="1700" dirty="0" smtClean="0">
                <a:latin typeface="华文中宋" panose="02010600040101010101" pitchFamily="2" charset="-122"/>
                <a:ea typeface="华文中宋" panose="02010600040101010101" pitchFamily="2" charset="-122"/>
              </a:rPr>
              <a:t>提供根本法</a:t>
            </a:r>
            <a:r>
              <a:rPr lang="zh-CN" altLang="en-US" sz="1700" dirty="0">
                <a:latin typeface="华文中宋" panose="02010600040101010101" pitchFamily="2" charset="-122"/>
                <a:ea typeface="华文中宋" panose="02010600040101010101" pitchFamily="2" charset="-122"/>
              </a:rPr>
              <a:t>治保障。</a:t>
            </a:r>
          </a:p>
          <a:p>
            <a:pPr indent="457200">
              <a:lnSpc>
                <a:spcPts val="2500"/>
              </a:lnSpc>
            </a:pPr>
            <a:r>
              <a:rPr lang="zh-CN" altLang="en-US" sz="1700" b="1" dirty="0" smtClean="0">
                <a:solidFill>
                  <a:srgbClr val="C00000"/>
                </a:solidFill>
                <a:latin typeface="华文中宋" panose="02010600040101010101" pitchFamily="2" charset="-122"/>
                <a:ea typeface="华文中宋" panose="02010600040101010101" pitchFamily="2" charset="-122"/>
              </a:rPr>
              <a:t>为</a:t>
            </a:r>
            <a:r>
              <a:rPr lang="zh-CN" altLang="en-US" sz="1700" b="1" dirty="0">
                <a:solidFill>
                  <a:srgbClr val="C00000"/>
                </a:solidFill>
                <a:latin typeface="华文中宋" panose="02010600040101010101" pitchFamily="2" charset="-122"/>
                <a:ea typeface="华文中宋" panose="02010600040101010101" pitchFamily="2" charset="-122"/>
              </a:rPr>
              <a:t>保证国家监察委员会履职尽责</a:t>
            </a:r>
            <a:r>
              <a:rPr lang="zh-CN" altLang="en-US" sz="1700" b="1" dirty="0" smtClean="0">
                <a:solidFill>
                  <a:srgbClr val="C00000"/>
                </a:solidFill>
                <a:latin typeface="华文中宋" panose="02010600040101010101" pitchFamily="2" charset="-122"/>
                <a:ea typeface="华文中宋" panose="02010600040101010101" pitchFamily="2" charset="-122"/>
              </a:rPr>
              <a:t>提供根本</a:t>
            </a:r>
            <a:r>
              <a:rPr lang="zh-CN" altLang="en-US" sz="1700" b="1" dirty="0">
                <a:solidFill>
                  <a:srgbClr val="C00000"/>
                </a:solidFill>
                <a:latin typeface="华文中宋" panose="02010600040101010101" pitchFamily="2" charset="-122"/>
                <a:ea typeface="华文中宋" panose="02010600040101010101" pitchFamily="2" charset="-122"/>
              </a:rPr>
              <a:t>遵循。</a:t>
            </a:r>
            <a:r>
              <a:rPr lang="zh-CN" altLang="en-US" sz="1700" dirty="0">
                <a:latin typeface="华文中宋" panose="02010600040101010101" pitchFamily="2" charset="-122"/>
                <a:ea typeface="华文中宋" panose="02010600040101010101" pitchFamily="2" charset="-122"/>
              </a:rPr>
              <a:t>监察委员会是国家的监察机关，依据宪法和监察法组建和运行，履行宪法、监察法等赋予的职责，与纪委合署办公，作为党内监督专责机关和行使国家监察职能的专责机关行使监督权和监察权。由“一府两院”变为“一府一委两院”</a:t>
            </a:r>
            <a:r>
              <a:rPr lang="zh-CN" altLang="en-US" sz="1700" dirty="0" smtClean="0">
                <a:latin typeface="华文中宋" panose="02010600040101010101" pitchFamily="2" charset="-122"/>
                <a:ea typeface="华文中宋" panose="02010600040101010101" pitchFamily="2" charset="-122"/>
              </a:rPr>
              <a:t>，是</a:t>
            </a:r>
            <a:r>
              <a:rPr lang="zh-CN" altLang="en-US" sz="1700" dirty="0">
                <a:latin typeface="华文中宋" panose="02010600040101010101" pitchFamily="2" charset="-122"/>
                <a:ea typeface="华文中宋" panose="02010600040101010101" pitchFamily="2" charset="-122"/>
              </a:rPr>
              <a:t>从顶层设计上对</a:t>
            </a:r>
            <a:r>
              <a:rPr lang="zh-CN" altLang="en-US" sz="1700" dirty="0" smtClean="0">
                <a:latin typeface="华文中宋" panose="02010600040101010101" pitchFamily="2" charset="-122"/>
                <a:ea typeface="华文中宋" panose="02010600040101010101" pitchFamily="2" charset="-122"/>
              </a:rPr>
              <a:t>国家权力的调整</a:t>
            </a:r>
            <a:r>
              <a:rPr lang="zh-CN" altLang="en-US" sz="1700" dirty="0">
                <a:latin typeface="华文中宋" panose="02010600040101010101" pitchFamily="2" charset="-122"/>
                <a:ea typeface="华文中宋" panose="02010600040101010101" pitchFamily="2" charset="-122"/>
              </a:rPr>
              <a:t>，必须于宪法有据。宪法修正案确定了监察委员会作为反腐败工作机构的性质和监督执法机关的职能定位</a:t>
            </a:r>
            <a:r>
              <a:rPr lang="zh-CN" altLang="en-US" sz="1700" dirty="0" smtClean="0">
                <a:latin typeface="华文中宋" panose="02010600040101010101" pitchFamily="2" charset="-122"/>
                <a:ea typeface="华文中宋" panose="02010600040101010101" pitchFamily="2" charset="-122"/>
              </a:rPr>
              <a:t>，为</a:t>
            </a:r>
            <a:r>
              <a:rPr lang="zh-CN" altLang="en-US" sz="1700" dirty="0">
                <a:latin typeface="华文中宋" panose="02010600040101010101" pitchFamily="2" charset="-122"/>
                <a:ea typeface="华文中宋" panose="02010600040101010101" pitchFamily="2" charset="-122"/>
              </a:rPr>
              <a:t>监察法的制定</a:t>
            </a:r>
            <a:r>
              <a:rPr lang="zh-CN" altLang="en-US" sz="1700" dirty="0" smtClean="0">
                <a:latin typeface="华文中宋" panose="02010600040101010101" pitchFamily="2" charset="-122"/>
                <a:ea typeface="华文中宋" panose="02010600040101010101" pitchFamily="2" charset="-122"/>
              </a:rPr>
              <a:t>提供了依据</a:t>
            </a:r>
            <a:r>
              <a:rPr lang="zh-CN" altLang="en-US" sz="1700" dirty="0">
                <a:latin typeface="华文中宋" panose="02010600040101010101" pitchFamily="2" charset="-122"/>
                <a:ea typeface="华文中宋" panose="02010600040101010101" pitchFamily="2" charset="-122"/>
              </a:rPr>
              <a:t>，为监察委员会建立组织体系、履行职能职责、运用相关权限、构建配合制约机制、强化自我监督等提供</a:t>
            </a:r>
            <a:r>
              <a:rPr lang="zh-CN" altLang="en-US" sz="1700" dirty="0" smtClean="0">
                <a:latin typeface="华文中宋" panose="02010600040101010101" pitchFamily="2" charset="-122"/>
                <a:ea typeface="华文中宋" panose="02010600040101010101" pitchFamily="2" charset="-122"/>
              </a:rPr>
              <a:t>了依据</a:t>
            </a:r>
            <a:r>
              <a:rPr lang="zh-CN" altLang="en-US" sz="1700" dirty="0">
                <a:latin typeface="华文中宋" panose="02010600040101010101" pitchFamily="2" charset="-122"/>
                <a:ea typeface="华文中宋" panose="02010600040101010101" pitchFamily="2" charset="-122"/>
              </a:rPr>
              <a:t>，为保证监察委员会履职尽责提供</a:t>
            </a:r>
            <a:r>
              <a:rPr lang="zh-CN" altLang="en-US" sz="1700" dirty="0" smtClean="0">
                <a:latin typeface="华文中宋" panose="02010600040101010101" pitchFamily="2" charset="-122"/>
                <a:ea typeface="华文中宋" panose="02010600040101010101" pitchFamily="2" charset="-122"/>
              </a:rPr>
              <a:t>了遵循</a:t>
            </a:r>
            <a:r>
              <a:rPr lang="zh-CN" altLang="en-US" sz="1700" dirty="0">
                <a:latin typeface="华文中宋" panose="02010600040101010101" pitchFamily="2" charset="-122"/>
                <a:ea typeface="华文中宋" panose="02010600040101010101" pitchFamily="2" charset="-122"/>
              </a:rPr>
              <a:t>。</a:t>
            </a:r>
          </a:p>
          <a:p>
            <a:pPr indent="457200">
              <a:lnSpc>
                <a:spcPts val="2500"/>
              </a:lnSpc>
            </a:pPr>
            <a:r>
              <a:rPr lang="zh-CN" altLang="en-US" sz="1700" b="1" dirty="0" smtClean="0">
                <a:solidFill>
                  <a:srgbClr val="C00000"/>
                </a:solidFill>
                <a:latin typeface="华文中宋" panose="02010600040101010101" pitchFamily="2" charset="-122"/>
                <a:ea typeface="华文中宋" panose="02010600040101010101" pitchFamily="2" charset="-122"/>
              </a:rPr>
              <a:t>为</a:t>
            </a:r>
            <a:r>
              <a:rPr lang="zh-CN" altLang="en-US" sz="1700" b="1" dirty="0">
                <a:solidFill>
                  <a:srgbClr val="C00000"/>
                </a:solidFill>
                <a:latin typeface="华文中宋" panose="02010600040101010101" pitchFamily="2" charset="-122"/>
                <a:ea typeface="华文中宋" panose="02010600040101010101" pitchFamily="2" charset="-122"/>
              </a:rPr>
              <a:t>反腐败向纵深发展</a:t>
            </a:r>
            <a:r>
              <a:rPr lang="zh-CN" altLang="en-US" sz="1700" b="1" dirty="0" smtClean="0">
                <a:solidFill>
                  <a:srgbClr val="C00000"/>
                </a:solidFill>
                <a:latin typeface="华文中宋" panose="02010600040101010101" pitchFamily="2" charset="-122"/>
                <a:ea typeface="华文中宋" panose="02010600040101010101" pitchFamily="2" charset="-122"/>
              </a:rPr>
              <a:t>提供制度</a:t>
            </a:r>
            <a:r>
              <a:rPr lang="zh-CN" altLang="en-US" sz="1700" b="1" dirty="0">
                <a:solidFill>
                  <a:srgbClr val="C00000"/>
                </a:solidFill>
                <a:latin typeface="华文中宋" panose="02010600040101010101" pitchFamily="2" charset="-122"/>
                <a:ea typeface="华文中宋" panose="02010600040101010101" pitchFamily="2" charset="-122"/>
              </a:rPr>
              <a:t>支撑</a:t>
            </a:r>
            <a:r>
              <a:rPr lang="zh-CN" altLang="en-US" sz="1700" b="1" dirty="0" smtClean="0">
                <a:solidFill>
                  <a:srgbClr val="C00000"/>
                </a:solidFill>
                <a:latin typeface="华文中宋" panose="02010600040101010101" pitchFamily="2" charset="-122"/>
                <a:ea typeface="华文中宋" panose="02010600040101010101" pitchFamily="2" charset="-122"/>
              </a:rPr>
              <a:t>。</a:t>
            </a:r>
            <a:r>
              <a:rPr lang="zh-CN" altLang="en-US" sz="1700" dirty="0" smtClean="0">
                <a:latin typeface="华文中宋" panose="02010600040101010101" pitchFamily="2" charset="-122"/>
                <a:ea typeface="华文中宋" panose="02010600040101010101" pitchFamily="2" charset="-122"/>
              </a:rPr>
              <a:t>监察委员会是</a:t>
            </a:r>
            <a:r>
              <a:rPr lang="zh-CN" altLang="en-US" sz="1700" dirty="0">
                <a:latin typeface="华文中宋" panose="02010600040101010101" pitchFamily="2" charset="-122"/>
                <a:ea typeface="华文中宋" panose="02010600040101010101" pitchFamily="2" charset="-122"/>
              </a:rPr>
              <a:t>反腐败工作机构，监察</a:t>
            </a:r>
            <a:r>
              <a:rPr lang="zh-CN" altLang="en-US" sz="1700" dirty="0" smtClean="0">
                <a:latin typeface="华文中宋" panose="02010600040101010101" pitchFamily="2" charset="-122"/>
                <a:ea typeface="华文中宋" panose="02010600040101010101" pitchFamily="2" charset="-122"/>
              </a:rPr>
              <a:t>法是</a:t>
            </a:r>
            <a:r>
              <a:rPr lang="zh-CN" altLang="en-US" sz="1700" dirty="0">
                <a:latin typeface="华文中宋" panose="02010600040101010101" pitchFamily="2" charset="-122"/>
                <a:ea typeface="华文中宋" panose="02010600040101010101" pitchFamily="2" charset="-122"/>
              </a:rPr>
              <a:t>反腐败国家立法。国家监察委员会</a:t>
            </a:r>
            <a:r>
              <a:rPr lang="zh-CN" altLang="en-US" sz="1700" dirty="0" smtClean="0">
                <a:latin typeface="华文中宋" panose="02010600040101010101" pitchFamily="2" charset="-122"/>
                <a:ea typeface="华文中宋" panose="02010600040101010101" pitchFamily="2" charset="-122"/>
              </a:rPr>
              <a:t>组建标志</a:t>
            </a:r>
            <a:r>
              <a:rPr lang="zh-CN" altLang="en-US" sz="1700" dirty="0">
                <a:latin typeface="华文中宋" panose="02010600040101010101" pitchFamily="2" charset="-122"/>
                <a:ea typeface="华文中宋" panose="02010600040101010101" pitchFamily="2" charset="-122"/>
              </a:rPr>
              <a:t>着党和国家反腐败机构更加完备，监察对象扩大到“所有行使公权力的公职人员”，形成巡视、派驻、监察</a:t>
            </a:r>
            <a:r>
              <a:rPr lang="en-US" altLang="zh-CN" sz="1700" dirty="0">
                <a:latin typeface="华文中宋" panose="02010600040101010101" pitchFamily="2" charset="-122"/>
                <a:ea typeface="华文中宋" panose="02010600040101010101" pitchFamily="2" charset="-122"/>
              </a:rPr>
              <a:t>3</a:t>
            </a:r>
            <a:r>
              <a:rPr lang="zh-CN" altLang="en-US" sz="1700" dirty="0">
                <a:latin typeface="华文中宋" panose="02010600040101010101" pitchFamily="2" charset="-122"/>
                <a:ea typeface="华文中宋" panose="02010600040101010101" pitchFamily="2" charset="-122"/>
              </a:rPr>
              <a:t>个全覆盖的权力监督格局，形成发现问题、纠正偏差、惩治腐败</a:t>
            </a:r>
            <a:r>
              <a:rPr lang="zh-CN" altLang="en-US" sz="1700" dirty="0" smtClean="0">
                <a:latin typeface="华文中宋" panose="02010600040101010101" pitchFamily="2" charset="-122"/>
                <a:ea typeface="华文中宋" panose="02010600040101010101" pitchFamily="2" charset="-122"/>
              </a:rPr>
              <a:t>的机制。</a:t>
            </a:r>
            <a:endParaRPr lang="zh-CN" altLang="en-US" sz="1700" dirty="0">
              <a:latin typeface="华文中宋" panose="02010600040101010101" pitchFamily="2" charset="-122"/>
              <a:ea typeface="华文中宋" panose="02010600040101010101" pitchFamily="2" charset="-122"/>
            </a:endParaRPr>
          </a:p>
        </p:txBody>
      </p:sp>
      <p:sp>
        <p:nvSpPr>
          <p:cNvPr id="9" name="矩形 8"/>
          <p:cNvSpPr/>
          <p:nvPr/>
        </p:nvSpPr>
        <p:spPr>
          <a:xfrm>
            <a:off x="0" y="5380672"/>
            <a:ext cx="9150692" cy="1477328"/>
          </a:xfrm>
          <a:prstGeom prst="rect">
            <a:avLst/>
          </a:prstGeom>
          <a:solidFill>
            <a:srgbClr val="C00000"/>
          </a:solidFill>
        </p:spPr>
        <p:txBody>
          <a:bodyPr wrap="square">
            <a:spAutoFit/>
          </a:bodyPr>
          <a:lstStyle/>
          <a:p>
            <a:r>
              <a:rPr lang="zh-CN" altLang="en-US" b="1" dirty="0">
                <a:solidFill>
                  <a:schemeClr val="bg1"/>
                </a:solidFill>
                <a:latin typeface="华文中宋" panose="02010600040101010101" pitchFamily="2" charset="-122"/>
                <a:ea typeface="华文中宋" panose="02010600040101010101" pitchFamily="2" charset="-122"/>
              </a:rPr>
              <a:t>确立监察委员会的宪法地位，在宪法中明确监察委员会的性质定位和职能职责，将党的主张变成国家意志，为加强党对反腐败工作集中统一领导，形成反腐败工作合力，夺取反腐败斗争压倒性胜利提供了国家根本法保障。根据宪法制定监察法，对所有行使公权力的公职人员实行有效监督，将促进国家公职人员依法履职、秉公用权，有利于推进国家治理体系和治理能力现代化，确保党和国家长治久安。</a:t>
            </a:r>
          </a:p>
        </p:txBody>
      </p:sp>
    </p:spTree>
    <p:extLst>
      <p:ext uri="{BB962C8B-B14F-4D97-AF65-F5344CB8AC3E}">
        <p14:creationId xmlns:p14="http://schemas.microsoft.com/office/powerpoint/2010/main" val="16928400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683568" y="836712"/>
            <a:ext cx="7920880" cy="5940088"/>
          </a:xfrm>
          <a:prstGeom prst="rect">
            <a:avLst/>
          </a:prstGeom>
          <a:solidFill>
            <a:schemeClr val="bg1"/>
          </a:solidFill>
          <a:ln>
            <a:solidFill>
              <a:schemeClr val="bg1">
                <a:lumMod val="75000"/>
              </a:schemeClr>
            </a:solidFill>
          </a:ln>
          <a:effectLst>
            <a:outerShdw blurRad="50800" dist="38100" dir="2700000" algn="tl" rotWithShape="0">
              <a:prstClr val="black">
                <a:alpha val="40000"/>
              </a:prstClr>
            </a:outerShdw>
          </a:effectLst>
        </p:spPr>
        <p:txBody>
          <a:bodyPr wrap="square">
            <a:spAutoFit/>
          </a:bodyPr>
          <a:lstStyle/>
          <a:p>
            <a:pPr marL="342900" indent="-342900">
              <a:lnSpc>
                <a:spcPts val="3800"/>
              </a:lnSpc>
              <a:buFont typeface="+mj-lt"/>
              <a:buAutoNum type="arabicPeriod"/>
            </a:pPr>
            <a:r>
              <a:rPr lang="zh-CN" altLang="en-US" sz="1600" b="1" dirty="0" smtClean="0">
                <a:solidFill>
                  <a:srgbClr val="C00000"/>
                </a:solidFill>
                <a:latin typeface="华文中宋" panose="02010600040101010101" pitchFamily="2" charset="-122"/>
                <a:ea typeface="华文中宋" panose="02010600040101010101" pitchFamily="2" charset="-122"/>
              </a:rPr>
              <a:t>确立习近平新时代中国特色社会主义思想在国家政治和社会生活中的指导地位</a:t>
            </a:r>
            <a:endParaRPr lang="en-US" altLang="zh-CN" sz="1600" b="1" dirty="0" smtClean="0">
              <a:solidFill>
                <a:srgbClr val="C00000"/>
              </a:solidFill>
              <a:latin typeface="华文中宋" panose="02010600040101010101" pitchFamily="2" charset="-122"/>
              <a:ea typeface="华文中宋" panose="02010600040101010101" pitchFamily="2" charset="-122"/>
            </a:endParaRPr>
          </a:p>
          <a:p>
            <a:pPr marL="342900" indent="-342900">
              <a:lnSpc>
                <a:spcPts val="3800"/>
              </a:lnSpc>
              <a:buFont typeface="+mj-lt"/>
              <a:buAutoNum type="arabicPeriod"/>
            </a:pPr>
            <a:r>
              <a:rPr lang="zh-CN" altLang="en-US" sz="1600" b="1" dirty="0" smtClean="0">
                <a:latin typeface="华文中宋" panose="02010600040101010101" pitchFamily="2" charset="-122"/>
                <a:ea typeface="华文中宋" panose="02010600040101010101" pitchFamily="2" charset="-122"/>
              </a:rPr>
              <a:t>调整充实中国特色社会主义事业总体布局和第二个百年奋斗目标的内容</a:t>
            </a:r>
            <a:endParaRPr lang="en-US" altLang="zh-CN" sz="1600" b="1" dirty="0" smtClean="0">
              <a:latin typeface="华文中宋" panose="02010600040101010101" pitchFamily="2" charset="-122"/>
              <a:ea typeface="华文中宋" panose="02010600040101010101" pitchFamily="2" charset="-122"/>
            </a:endParaRPr>
          </a:p>
          <a:p>
            <a:pPr marL="342900" indent="-342900">
              <a:lnSpc>
                <a:spcPts val="3800"/>
              </a:lnSpc>
              <a:buFont typeface="+mj-lt"/>
              <a:buAutoNum type="arabicPeriod"/>
            </a:pPr>
            <a:r>
              <a:rPr lang="zh-CN" altLang="en-US" sz="1600" b="1" dirty="0" smtClean="0">
                <a:latin typeface="华文中宋" panose="02010600040101010101" pitchFamily="2" charset="-122"/>
                <a:ea typeface="华文中宋" panose="02010600040101010101" pitchFamily="2" charset="-122"/>
              </a:rPr>
              <a:t>完善依法治国和宪法实施举措</a:t>
            </a:r>
            <a:endParaRPr lang="en-US" altLang="zh-CN" sz="1600" b="1" dirty="0" smtClean="0">
              <a:latin typeface="华文中宋" panose="02010600040101010101" pitchFamily="2" charset="-122"/>
              <a:ea typeface="华文中宋" panose="02010600040101010101" pitchFamily="2" charset="-122"/>
            </a:endParaRPr>
          </a:p>
          <a:p>
            <a:pPr marL="342900" indent="-342900">
              <a:lnSpc>
                <a:spcPts val="3800"/>
              </a:lnSpc>
              <a:buFont typeface="+mj-lt"/>
              <a:buAutoNum type="arabicPeriod"/>
            </a:pPr>
            <a:r>
              <a:rPr lang="zh-CN" altLang="en-US" sz="1600" b="1" dirty="0">
                <a:latin typeface="华文中宋" panose="02010600040101010101" pitchFamily="2" charset="-122"/>
                <a:ea typeface="华文中宋" panose="02010600040101010101" pitchFamily="2" charset="-122"/>
              </a:rPr>
              <a:t>充实</a:t>
            </a:r>
            <a:r>
              <a:rPr lang="zh-CN" altLang="en-US" sz="1600" b="1" dirty="0" smtClean="0">
                <a:latin typeface="华文中宋" panose="02010600040101010101" pitchFamily="2" charset="-122"/>
                <a:ea typeface="华文中宋" panose="02010600040101010101" pitchFamily="2" charset="-122"/>
              </a:rPr>
              <a:t>完善我国革命和建设发展历程的内容</a:t>
            </a:r>
            <a:endParaRPr lang="en-US" altLang="zh-CN" sz="1600" b="1" dirty="0" smtClean="0">
              <a:latin typeface="华文中宋" panose="02010600040101010101" pitchFamily="2" charset="-122"/>
              <a:ea typeface="华文中宋" panose="02010600040101010101" pitchFamily="2" charset="-122"/>
            </a:endParaRPr>
          </a:p>
          <a:p>
            <a:pPr marL="342900" indent="-342900">
              <a:lnSpc>
                <a:spcPts val="3800"/>
              </a:lnSpc>
              <a:buFont typeface="+mj-lt"/>
              <a:buAutoNum type="arabicPeriod"/>
            </a:pPr>
            <a:r>
              <a:rPr lang="zh-CN" altLang="en-US" sz="1600" b="1" dirty="0" smtClean="0">
                <a:latin typeface="华文中宋" panose="02010600040101010101" pitchFamily="2" charset="-122"/>
                <a:ea typeface="华文中宋" panose="02010600040101010101" pitchFamily="2" charset="-122"/>
              </a:rPr>
              <a:t>充实完善爱国统一战线和民族关系的内容</a:t>
            </a:r>
            <a:endParaRPr lang="en-US" altLang="zh-CN" sz="1600" b="1" dirty="0" smtClean="0">
              <a:latin typeface="华文中宋" panose="02010600040101010101" pitchFamily="2" charset="-122"/>
              <a:ea typeface="华文中宋" panose="02010600040101010101" pitchFamily="2" charset="-122"/>
            </a:endParaRPr>
          </a:p>
          <a:p>
            <a:pPr marL="342900" indent="-342900">
              <a:lnSpc>
                <a:spcPts val="3800"/>
              </a:lnSpc>
              <a:buFont typeface="+mj-lt"/>
              <a:buAutoNum type="arabicPeriod"/>
            </a:pPr>
            <a:r>
              <a:rPr lang="zh-CN" altLang="en-US" sz="1600" b="1" dirty="0">
                <a:latin typeface="华文中宋" panose="02010600040101010101" pitchFamily="2" charset="-122"/>
                <a:ea typeface="华文中宋" panose="02010600040101010101" pitchFamily="2" charset="-122"/>
              </a:rPr>
              <a:t>充实和平外交</a:t>
            </a:r>
            <a:r>
              <a:rPr lang="zh-CN" altLang="en-US" sz="1600" b="1" dirty="0" smtClean="0">
                <a:latin typeface="华文中宋" panose="02010600040101010101" pitchFamily="2" charset="-122"/>
                <a:ea typeface="华文中宋" panose="02010600040101010101" pitchFamily="2" charset="-122"/>
              </a:rPr>
              <a:t>政策方面的内容</a:t>
            </a:r>
            <a:endParaRPr lang="en-US" altLang="zh-CN" sz="1600" b="1" dirty="0" smtClean="0">
              <a:latin typeface="华文中宋" panose="02010600040101010101" pitchFamily="2" charset="-122"/>
              <a:ea typeface="华文中宋" panose="02010600040101010101" pitchFamily="2" charset="-122"/>
            </a:endParaRPr>
          </a:p>
          <a:p>
            <a:pPr marL="342900" indent="-342900">
              <a:lnSpc>
                <a:spcPts val="3800"/>
              </a:lnSpc>
              <a:buFont typeface="+mj-lt"/>
              <a:buAutoNum type="arabicPeriod"/>
            </a:pPr>
            <a:r>
              <a:rPr lang="zh-CN" altLang="en-US" sz="1600" b="1" dirty="0" smtClean="0">
                <a:latin typeface="华文中宋" panose="02010600040101010101" pitchFamily="2" charset="-122"/>
                <a:ea typeface="华文中宋" panose="02010600040101010101" pitchFamily="2" charset="-122"/>
              </a:rPr>
              <a:t>充实坚持和加强中国共产党全面领导的内容</a:t>
            </a:r>
            <a:endParaRPr lang="en-US" altLang="zh-CN" sz="1600" b="1" dirty="0" smtClean="0">
              <a:latin typeface="华文中宋" panose="02010600040101010101" pitchFamily="2" charset="-122"/>
              <a:ea typeface="华文中宋" panose="02010600040101010101" pitchFamily="2" charset="-122"/>
            </a:endParaRPr>
          </a:p>
          <a:p>
            <a:pPr marL="342900" indent="-342900">
              <a:lnSpc>
                <a:spcPts val="3800"/>
              </a:lnSpc>
              <a:buFont typeface="+mj-lt"/>
              <a:buAutoNum type="arabicPeriod"/>
            </a:pPr>
            <a:r>
              <a:rPr lang="zh-CN" altLang="en-US" sz="1600" b="1" dirty="0" smtClean="0">
                <a:latin typeface="华文中宋" panose="02010600040101010101" pitchFamily="2" charset="-122"/>
                <a:ea typeface="华文中宋" panose="02010600040101010101" pitchFamily="2" charset="-122"/>
              </a:rPr>
              <a:t>增加倡导社会主义核心价值观的内容</a:t>
            </a:r>
            <a:endParaRPr lang="en-US" altLang="zh-CN" sz="1600" b="1" dirty="0" smtClean="0">
              <a:latin typeface="华文中宋" panose="02010600040101010101" pitchFamily="2" charset="-122"/>
              <a:ea typeface="华文中宋" panose="02010600040101010101" pitchFamily="2" charset="-122"/>
            </a:endParaRPr>
          </a:p>
          <a:p>
            <a:pPr marL="342900" indent="-342900">
              <a:lnSpc>
                <a:spcPts val="3800"/>
              </a:lnSpc>
              <a:buFont typeface="+mj-lt"/>
              <a:buAutoNum type="arabicPeriod"/>
            </a:pPr>
            <a:r>
              <a:rPr lang="zh-CN" altLang="en-US" sz="1600" b="1" dirty="0" smtClean="0">
                <a:latin typeface="华文中宋" panose="02010600040101010101" pitchFamily="2" charset="-122"/>
                <a:ea typeface="华文中宋" panose="02010600040101010101" pitchFamily="2" charset="-122"/>
              </a:rPr>
              <a:t>修改国家主席任职方面的有关规定</a:t>
            </a:r>
            <a:endParaRPr lang="en-US" altLang="zh-CN" sz="1600" b="1" dirty="0" smtClean="0">
              <a:latin typeface="华文中宋" panose="02010600040101010101" pitchFamily="2" charset="-122"/>
              <a:ea typeface="华文中宋" panose="02010600040101010101" pitchFamily="2" charset="-122"/>
            </a:endParaRPr>
          </a:p>
          <a:p>
            <a:pPr marL="342900" indent="-342900">
              <a:lnSpc>
                <a:spcPts val="3800"/>
              </a:lnSpc>
              <a:buFont typeface="+mj-lt"/>
              <a:buAutoNum type="arabicPeriod"/>
            </a:pPr>
            <a:r>
              <a:rPr lang="zh-CN" altLang="en-US" sz="1600" b="1" dirty="0" smtClean="0">
                <a:latin typeface="华文中宋" panose="02010600040101010101" pitchFamily="2" charset="-122"/>
                <a:ea typeface="华文中宋" panose="02010600040101010101" pitchFamily="2" charset="-122"/>
              </a:rPr>
              <a:t>增加设区的市制定地方性法规的规定</a:t>
            </a:r>
            <a:endParaRPr lang="en-US" altLang="zh-CN" sz="1600" b="1" dirty="0" smtClean="0">
              <a:latin typeface="华文中宋" panose="02010600040101010101" pitchFamily="2" charset="-122"/>
              <a:ea typeface="华文中宋" panose="02010600040101010101" pitchFamily="2" charset="-122"/>
            </a:endParaRPr>
          </a:p>
          <a:p>
            <a:pPr marL="342900" indent="-342900">
              <a:lnSpc>
                <a:spcPts val="3800"/>
              </a:lnSpc>
              <a:buFont typeface="+mj-lt"/>
              <a:buAutoNum type="arabicPeriod"/>
            </a:pPr>
            <a:r>
              <a:rPr lang="zh-CN" altLang="en-US" sz="1600" b="1" dirty="0" smtClean="0">
                <a:latin typeface="华文中宋" panose="02010600040101010101" pitchFamily="2" charset="-122"/>
                <a:ea typeface="华文中宋" panose="02010600040101010101" pitchFamily="2" charset="-122"/>
              </a:rPr>
              <a:t>增加有关监察委员会的各项规定</a:t>
            </a:r>
            <a:endParaRPr lang="en-US" altLang="zh-CN" sz="1600" b="1" dirty="0" smtClean="0">
              <a:latin typeface="华文中宋" panose="02010600040101010101" pitchFamily="2" charset="-122"/>
              <a:ea typeface="华文中宋" panose="02010600040101010101" pitchFamily="2" charset="-122"/>
            </a:endParaRPr>
          </a:p>
          <a:p>
            <a:pPr marL="342900" indent="-342900">
              <a:lnSpc>
                <a:spcPts val="3800"/>
              </a:lnSpc>
              <a:buFont typeface="+mj-lt"/>
              <a:buAutoNum type="arabicPeriod"/>
            </a:pPr>
            <a:r>
              <a:rPr lang="zh-CN" altLang="en-US" sz="1600" b="1" dirty="0" smtClean="0">
                <a:latin typeface="华文中宋" panose="02010600040101010101" pitchFamily="2" charset="-122"/>
                <a:ea typeface="华文中宋" panose="02010600040101010101" pitchFamily="2" charset="-122"/>
              </a:rPr>
              <a:t>将“全国人大法律委员会”更名为“全国人大宪法和法律委员会”</a:t>
            </a:r>
            <a:endParaRPr lang="en-US" altLang="zh-CN" sz="1600" b="1" dirty="0" smtClean="0">
              <a:latin typeface="华文中宋" panose="02010600040101010101" pitchFamily="2" charset="-122"/>
              <a:ea typeface="华文中宋" panose="02010600040101010101" pitchFamily="2" charset="-122"/>
            </a:endParaRPr>
          </a:p>
        </p:txBody>
      </p:sp>
      <p:sp>
        <p:nvSpPr>
          <p:cNvPr id="7" name="横卷形 6"/>
          <p:cNvSpPr/>
          <p:nvPr/>
        </p:nvSpPr>
        <p:spPr>
          <a:xfrm>
            <a:off x="683567" y="413900"/>
            <a:ext cx="2858049" cy="490776"/>
          </a:xfrm>
          <a:prstGeom prst="horizontalScroll">
            <a:avLst/>
          </a:prstGeom>
          <a:solidFill>
            <a:srgbClr val="C00000"/>
          </a:solidFill>
          <a:effectLst>
            <a:outerShdw blurRad="50800" dist="38100" dir="2700000" algn="tl" rotWithShape="0">
              <a:prstClr val="black">
                <a:alpha val="40000"/>
              </a:prstClr>
            </a:outerShdw>
          </a:effectLst>
        </p:spPr>
        <p:txBody>
          <a:bodyPr wrap="square" rtlCol="0" anchor="ctr">
            <a:spAutoFit/>
          </a:bodyPr>
          <a:lstStyle/>
          <a:p>
            <a:pPr algn="ctr"/>
            <a:r>
              <a:rPr lang="zh-CN" altLang="en-US" b="1" dirty="0" smtClean="0">
                <a:solidFill>
                  <a:schemeClr val="bg1"/>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Times New Roman" panose="02020603050405020304" pitchFamily="18" charset="0"/>
              </a:rPr>
              <a:t>修宪亮点</a:t>
            </a:r>
            <a:endParaRPr lang="zh-CN" altLang="en-US" b="1" dirty="0">
              <a:solidFill>
                <a:schemeClr val="bg1"/>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7315665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7"/>
          <p:cNvSpPr txBox="1"/>
          <p:nvPr/>
        </p:nvSpPr>
        <p:spPr>
          <a:xfrm>
            <a:off x="0" y="169986"/>
            <a:ext cx="9144000" cy="492438"/>
          </a:xfrm>
          <a:prstGeom prst="rect">
            <a:avLst/>
          </a:prstGeom>
          <a:noFill/>
        </p:spPr>
        <p:txBody>
          <a:bodyPr wrap="square" lIns="121917" tIns="60958" rIns="121917" bIns="60958" rtlCol="0">
            <a:spAutoFit/>
          </a:bodyPr>
          <a:lstStyle/>
          <a:p>
            <a:pPr algn="ctr" defTabSz="1218565" eaLnBrk="1" fontAlgn="auto" hangingPunct="1">
              <a:spcBef>
                <a:spcPts val="0"/>
              </a:spcBef>
              <a:spcAft>
                <a:spcPts val="0"/>
              </a:spcAft>
            </a:pPr>
            <a:r>
              <a:rPr lang="zh-CN" altLang="en-US" sz="2400" b="1" dirty="0">
                <a:solidFill>
                  <a:srgbClr val="C00000"/>
                </a:solidFill>
                <a:latin typeface="Arial"/>
                <a:ea typeface="微软雅黑"/>
              </a:rPr>
              <a:t>序言</a:t>
            </a:r>
            <a:r>
              <a:rPr lang="zh-CN" altLang="en-US" sz="2400" b="1" dirty="0" smtClean="0">
                <a:solidFill>
                  <a:srgbClr val="C00000"/>
                </a:solidFill>
                <a:latin typeface="Arial"/>
                <a:ea typeface="微软雅黑"/>
              </a:rPr>
              <a:t>第七自然段</a:t>
            </a:r>
            <a:r>
              <a:rPr lang="zh-CN" altLang="en-US" sz="2400" b="1" dirty="0" smtClean="0">
                <a:solidFill>
                  <a:srgbClr val="0067AC"/>
                </a:solidFill>
                <a:latin typeface="Arial"/>
                <a:ea typeface="微软雅黑"/>
              </a:rPr>
              <a:t>（修改前后对比）</a:t>
            </a:r>
            <a:endParaRPr lang="zh-CN" altLang="en-US" sz="2400" b="1" dirty="0">
              <a:solidFill>
                <a:srgbClr val="0067AC"/>
              </a:solidFill>
              <a:latin typeface="微软雅黑"/>
              <a:ea typeface="微软雅黑"/>
              <a:cs typeface="Times New Roman" pitchFamily="18" charset="0"/>
            </a:endParaRPr>
          </a:p>
        </p:txBody>
      </p:sp>
      <p:sp>
        <p:nvSpPr>
          <p:cNvPr id="6" name="下箭头 5"/>
          <p:cNvSpPr/>
          <p:nvPr/>
        </p:nvSpPr>
        <p:spPr>
          <a:xfrm rot="16200000">
            <a:off x="4108689" y="3545527"/>
            <a:ext cx="388655" cy="417537"/>
          </a:xfrm>
          <a:prstGeom prst="downArrow">
            <a:avLst/>
          </a:prstGeom>
          <a:solidFill>
            <a:schemeClr val="bg1">
              <a:lumMod val="50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smtClean="0">
              <a:ln>
                <a:noFill/>
              </a:ln>
              <a:solidFill>
                <a:prstClr val="white"/>
              </a:solidFill>
              <a:effectLst/>
              <a:uLnTx/>
              <a:uFillTx/>
              <a:latin typeface="Arial"/>
              <a:ea typeface="微软雅黑"/>
              <a:cs typeface="+mn-cs"/>
            </a:endParaRPr>
          </a:p>
        </p:txBody>
      </p:sp>
      <p:sp>
        <p:nvSpPr>
          <p:cNvPr id="7" name="TextBox 6"/>
          <p:cNvSpPr txBox="1"/>
          <p:nvPr/>
        </p:nvSpPr>
        <p:spPr bwMode="auto">
          <a:xfrm>
            <a:off x="15213" y="662424"/>
            <a:ext cx="4032448" cy="6183744"/>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2500"/>
              </a:lnSpc>
            </a:pPr>
            <a:r>
              <a:rPr lang="zh-CN" altLang="en-US" sz="1600" dirty="0">
                <a:solidFill>
                  <a:srgbClr val="000000"/>
                </a:solidFill>
                <a:latin typeface="华文中宋" panose="02010600040101010101" pitchFamily="2" charset="-122"/>
                <a:ea typeface="华文中宋" panose="02010600040101010101" pitchFamily="2" charset="-122"/>
                <a:cs typeface="宋体" charset="-122"/>
              </a:rPr>
              <a:t>中国新民主主义革命的胜利和社会主义事业的成就，是中国共产党领导中国各族人民，在马克思列宁主义、毛泽东思想的指引下，坚持真理，修正错误，战胜许多艰难险阻而取得的。我国将长期处于社会主义初级阶段。国家的根本任务是，沿着中国特色社会主义道路，集中力量进行社会主义现代化建设。中国各族人民将继续在中国共产党领导下，在马克思列宁主义、毛泽东思想、邓小平理论和“三个代表”重要思想指引下，坚持人民民主专政，坚持社会主义道路，坚持改革开放，不断完善社会主义的各项制度，发展社会主义市场经济，发展社会主义民主，健全社会主义法制，自力更生，艰苦奋斗，逐步实现工业、农业、国防和科学技术的现代化，推动物质文明、政治文明和精神文明协调发展，把我国建设成为富强、民主、文明的社会主义国家。</a:t>
            </a:r>
          </a:p>
        </p:txBody>
      </p:sp>
      <p:sp>
        <p:nvSpPr>
          <p:cNvPr id="8" name="TextBox 7"/>
          <p:cNvSpPr txBox="1"/>
          <p:nvPr/>
        </p:nvSpPr>
        <p:spPr bwMode="auto">
          <a:xfrm>
            <a:off x="4515885" y="662424"/>
            <a:ext cx="4628115" cy="6183744"/>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2500"/>
              </a:lnSpc>
            </a:pPr>
            <a:r>
              <a:rPr lang="zh-CN" altLang="en-US" sz="1600" dirty="0">
                <a:solidFill>
                  <a:srgbClr val="000000"/>
                </a:solidFill>
                <a:latin typeface="华文中宋" panose="02010600040101010101" pitchFamily="2" charset="-122"/>
                <a:ea typeface="华文中宋" panose="02010600040101010101" pitchFamily="2" charset="-122"/>
                <a:cs typeface="宋体" charset="-122"/>
              </a:rPr>
              <a:t>中国新民主主义革命的胜利和社会主义事业的成就，是中国共产党领导中国各族人民，在马克思列宁主义、毛泽东思想的指引下，坚持真理，修正错误，战胜许多艰难险阻而职得的。我国将长期处于社会主义初级阶段。国家的根本任务是，沿着中国特色社会主义道路，集中力量进行社会主义现代化建设。</a:t>
            </a:r>
            <a:r>
              <a:rPr lang="zh-CN" altLang="en-US" sz="1600" b="1" dirty="0">
                <a:solidFill>
                  <a:srgbClr val="000000"/>
                </a:solidFill>
                <a:latin typeface="华文中宋" panose="02010600040101010101" pitchFamily="2" charset="-122"/>
                <a:ea typeface="华文中宋" panose="02010600040101010101" pitchFamily="2" charset="-122"/>
                <a:cs typeface="宋体" charset="-122"/>
              </a:rPr>
              <a:t>中国各族人民将继续在中国共产党领导下，在马克思列宁主义、毛泽东思想、邓小平理论、“三个代表”重要思想、</a:t>
            </a:r>
            <a:r>
              <a:rPr lang="zh-CN" altLang="en-US" b="1" dirty="0">
                <a:solidFill>
                  <a:srgbClr val="C00000"/>
                </a:solidFill>
                <a:latin typeface="华文中宋" panose="02010600040101010101" pitchFamily="2" charset="-122"/>
                <a:ea typeface="华文中宋" panose="02010600040101010101" pitchFamily="2" charset="-122"/>
                <a:cs typeface="宋体" charset="-122"/>
              </a:rPr>
              <a:t>科学发展观、习近平新时代中国特色社会主义思想</a:t>
            </a:r>
            <a:r>
              <a:rPr lang="zh-CN" altLang="en-US" sz="1600" b="1" dirty="0">
                <a:solidFill>
                  <a:srgbClr val="000000"/>
                </a:solidFill>
                <a:latin typeface="华文中宋" panose="02010600040101010101" pitchFamily="2" charset="-122"/>
                <a:ea typeface="华文中宋" panose="02010600040101010101" pitchFamily="2" charset="-122"/>
                <a:cs typeface="宋体" charset="-122"/>
              </a:rPr>
              <a:t>指引下，</a:t>
            </a:r>
            <a:r>
              <a:rPr lang="zh-CN" altLang="en-US" sz="1600" dirty="0">
                <a:solidFill>
                  <a:srgbClr val="000000"/>
                </a:solidFill>
                <a:latin typeface="华文中宋" panose="02010600040101010101" pitchFamily="2" charset="-122"/>
                <a:ea typeface="华文中宋" panose="02010600040101010101" pitchFamily="2" charset="-122"/>
                <a:cs typeface="宋体" charset="-122"/>
              </a:rPr>
              <a:t>坚持人民民主专政，坚持社会主义道路，坚持改革开放，不断完善社会主义的各项制度，发展社会主义市场经济，发展社会主义民主，</a:t>
            </a:r>
            <a:r>
              <a:rPr lang="zh-CN" altLang="en-US" sz="1600" b="1" dirty="0">
                <a:solidFill>
                  <a:srgbClr val="000000"/>
                </a:solidFill>
                <a:latin typeface="华文中宋" panose="02010600040101010101" pitchFamily="2" charset="-122"/>
                <a:ea typeface="华文中宋" panose="02010600040101010101" pitchFamily="2" charset="-122"/>
                <a:cs typeface="宋体" charset="-122"/>
              </a:rPr>
              <a:t>健全社会主义</a:t>
            </a:r>
            <a:r>
              <a:rPr lang="zh-CN" altLang="en-US" b="1" dirty="0">
                <a:solidFill>
                  <a:srgbClr val="C00000"/>
                </a:solidFill>
                <a:latin typeface="华文中宋" panose="02010600040101010101" pitchFamily="2" charset="-122"/>
                <a:ea typeface="华文中宋" panose="02010600040101010101" pitchFamily="2" charset="-122"/>
                <a:cs typeface="宋体" charset="-122"/>
              </a:rPr>
              <a:t>法治，贯彻新发展理念</a:t>
            </a:r>
            <a:r>
              <a:rPr lang="zh-CN" altLang="en-US" sz="1600" dirty="0">
                <a:solidFill>
                  <a:srgbClr val="000000"/>
                </a:solidFill>
                <a:latin typeface="华文中宋" panose="02010600040101010101" pitchFamily="2" charset="-122"/>
                <a:ea typeface="华文中宋" panose="02010600040101010101" pitchFamily="2" charset="-122"/>
                <a:cs typeface="宋体" charset="-122"/>
              </a:rPr>
              <a:t>，自力更生，艰苦奋斗，逐步实现工业、农业、国防和科学技术的现代化，</a:t>
            </a:r>
            <a:r>
              <a:rPr lang="zh-CN" altLang="en-US" sz="1600" b="1" dirty="0">
                <a:solidFill>
                  <a:srgbClr val="000000"/>
                </a:solidFill>
                <a:latin typeface="华文中宋" panose="02010600040101010101" pitchFamily="2" charset="-122"/>
                <a:ea typeface="华文中宋" panose="02010600040101010101" pitchFamily="2" charset="-122"/>
                <a:cs typeface="宋体" charset="-122"/>
              </a:rPr>
              <a:t>推动物质文明、政治文明、精神文明、</a:t>
            </a:r>
            <a:r>
              <a:rPr lang="zh-CN" altLang="en-US" b="1" dirty="0">
                <a:solidFill>
                  <a:srgbClr val="C00000"/>
                </a:solidFill>
                <a:latin typeface="华文中宋" panose="02010600040101010101" pitchFamily="2" charset="-122"/>
                <a:ea typeface="华文中宋" panose="02010600040101010101" pitchFamily="2" charset="-122"/>
                <a:cs typeface="宋体" charset="-122"/>
              </a:rPr>
              <a:t>社会文明、生态文明</a:t>
            </a:r>
            <a:r>
              <a:rPr lang="zh-CN" altLang="en-US" sz="1600" b="1" dirty="0">
                <a:solidFill>
                  <a:srgbClr val="000000"/>
                </a:solidFill>
                <a:latin typeface="华文中宋" panose="02010600040101010101" pitchFamily="2" charset="-122"/>
                <a:ea typeface="华文中宋" panose="02010600040101010101" pitchFamily="2" charset="-122"/>
                <a:cs typeface="宋体" charset="-122"/>
              </a:rPr>
              <a:t>协调发展，把我国建设成为富强民主文明</a:t>
            </a:r>
            <a:r>
              <a:rPr lang="zh-CN" altLang="en-US" b="1" dirty="0">
                <a:solidFill>
                  <a:srgbClr val="C00000"/>
                </a:solidFill>
                <a:latin typeface="华文中宋" panose="02010600040101010101" pitchFamily="2" charset="-122"/>
                <a:ea typeface="华文中宋" panose="02010600040101010101" pitchFamily="2" charset="-122"/>
                <a:cs typeface="宋体" charset="-122"/>
              </a:rPr>
              <a:t>和谐美丽</a:t>
            </a:r>
            <a:r>
              <a:rPr lang="zh-CN" altLang="en-US" sz="1600" b="1" dirty="0">
                <a:solidFill>
                  <a:srgbClr val="000000"/>
                </a:solidFill>
                <a:latin typeface="华文中宋" panose="02010600040101010101" pitchFamily="2" charset="-122"/>
                <a:ea typeface="华文中宋" panose="02010600040101010101" pitchFamily="2" charset="-122"/>
                <a:cs typeface="宋体" charset="-122"/>
              </a:rPr>
              <a:t>的社会主义</a:t>
            </a:r>
            <a:r>
              <a:rPr lang="zh-CN" altLang="en-US" b="1" dirty="0">
                <a:solidFill>
                  <a:srgbClr val="C00000"/>
                </a:solidFill>
                <a:latin typeface="华文中宋" panose="02010600040101010101" pitchFamily="2" charset="-122"/>
                <a:ea typeface="华文中宋" panose="02010600040101010101" pitchFamily="2" charset="-122"/>
                <a:cs typeface="宋体" charset="-122"/>
              </a:rPr>
              <a:t>现代化强</a:t>
            </a:r>
            <a:r>
              <a:rPr lang="zh-CN" altLang="en-US" sz="1600" b="1" dirty="0">
                <a:solidFill>
                  <a:srgbClr val="000000"/>
                </a:solidFill>
                <a:latin typeface="华文中宋" panose="02010600040101010101" pitchFamily="2" charset="-122"/>
                <a:ea typeface="华文中宋" panose="02010600040101010101" pitchFamily="2" charset="-122"/>
                <a:cs typeface="宋体" charset="-122"/>
              </a:rPr>
              <a:t>国，</a:t>
            </a:r>
            <a:r>
              <a:rPr lang="zh-CN" altLang="en-US" b="1" dirty="0">
                <a:solidFill>
                  <a:srgbClr val="C00000"/>
                </a:solidFill>
                <a:latin typeface="华文中宋" panose="02010600040101010101" pitchFamily="2" charset="-122"/>
                <a:ea typeface="华文中宋" panose="02010600040101010101" pitchFamily="2" charset="-122"/>
                <a:cs typeface="宋体" charset="-122"/>
              </a:rPr>
              <a:t>实现中华民族伟大复兴</a:t>
            </a:r>
            <a:r>
              <a:rPr lang="zh-CN" altLang="en-US" sz="1600" b="1" dirty="0">
                <a:solidFill>
                  <a:srgbClr val="000000"/>
                </a:solidFill>
                <a:latin typeface="华文中宋" panose="02010600040101010101" pitchFamily="2" charset="-122"/>
                <a:ea typeface="华文中宋" panose="02010600040101010101" pitchFamily="2" charset="-122"/>
                <a:cs typeface="宋体" charset="-122"/>
              </a:rPr>
              <a:t>。</a:t>
            </a:r>
          </a:p>
        </p:txBody>
      </p:sp>
    </p:spTree>
    <p:extLst>
      <p:ext uri="{BB962C8B-B14F-4D97-AF65-F5344CB8AC3E}">
        <p14:creationId xmlns:p14="http://schemas.microsoft.com/office/powerpoint/2010/main" val="22263884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3946" y="224419"/>
            <a:ext cx="9144001" cy="461665"/>
          </a:xfrm>
          <a:prstGeom prst="rect">
            <a:avLst/>
          </a:prstGeom>
        </p:spPr>
        <p:txBody>
          <a:bodyPr wrap="square">
            <a:spAutoFit/>
          </a:bodyPr>
          <a:lstStyle/>
          <a:p>
            <a:pPr marL="0" marR="0" lvl="0" indent="0" algn="ctr" defTabSz="865783" eaLnBrk="1" fontAlgn="auto" latinLnBrk="0" hangingPunct="1">
              <a:lnSpc>
                <a:spcPct val="100000"/>
              </a:lnSpc>
              <a:spcBef>
                <a:spcPts val="0"/>
              </a:spcBef>
              <a:spcAft>
                <a:spcPts val="0"/>
              </a:spcAft>
              <a:buClrTx/>
              <a:buSzTx/>
              <a:buFontTx/>
              <a:buNone/>
              <a:tabLst/>
              <a:defRPr/>
            </a:pPr>
            <a:r>
              <a:rPr kumimoji="0" lang="zh-CN" altLang="en-US" sz="2400" b="1" i="0" u="none" strike="noStrike" kern="0" cap="none" spc="0" normalizeH="0" baseline="0" noProof="0" dirty="0" smtClean="0">
                <a:ln>
                  <a:noFill/>
                </a:ln>
                <a:solidFill>
                  <a:srgbClr val="C00000"/>
                </a:solidFill>
                <a:effectLst/>
                <a:uLnTx/>
                <a:uFillTx/>
                <a:latin typeface="微软雅黑" panose="020B0503020204020204" pitchFamily="34" charset="-122"/>
                <a:ea typeface="微软雅黑" panose="020B0503020204020204" pitchFamily="34" charset="-122"/>
              </a:rPr>
              <a:t>把</a:t>
            </a:r>
            <a:r>
              <a:rPr kumimoji="0" lang="zh-CN" altLang="en-US" sz="2400" b="1" i="0" u="none" strike="noStrike" kern="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rPr>
              <a:t>习近平新时代中国特色社会主义思想载入</a:t>
            </a:r>
            <a:r>
              <a:rPr kumimoji="0" lang="zh-CN" altLang="en-US" sz="2400" b="1" i="0" u="none" strike="noStrike" kern="0" cap="none" spc="0" normalizeH="0" baseline="0" noProof="0" dirty="0" smtClean="0">
                <a:ln>
                  <a:noFill/>
                </a:ln>
                <a:solidFill>
                  <a:srgbClr val="C00000"/>
                </a:solidFill>
                <a:effectLst/>
                <a:uLnTx/>
                <a:uFillTx/>
                <a:latin typeface="微软雅黑" panose="020B0503020204020204" pitchFamily="34" charset="-122"/>
                <a:ea typeface="微软雅黑" panose="020B0503020204020204" pitchFamily="34" charset="-122"/>
              </a:rPr>
              <a:t>宪法的意义</a:t>
            </a:r>
            <a:endParaRPr kumimoji="0" lang="zh-CN" altLang="en-US" sz="2400" b="1" i="0" u="none" strike="noStrike" kern="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endParaRPr>
          </a:p>
        </p:txBody>
      </p:sp>
      <p:sp>
        <p:nvSpPr>
          <p:cNvPr id="20" name="矩形 19"/>
          <p:cNvSpPr/>
          <p:nvPr/>
        </p:nvSpPr>
        <p:spPr>
          <a:xfrm>
            <a:off x="321702" y="980728"/>
            <a:ext cx="8500594" cy="1968488"/>
          </a:xfrm>
          <a:prstGeom prst="rect">
            <a:avLst/>
          </a:prstGeom>
          <a:solidFill>
            <a:schemeClr val="bg1"/>
          </a:solidFill>
          <a:ln>
            <a:solidFill>
              <a:srgbClr val="C00000"/>
            </a:solidFill>
          </a:ln>
          <a:effectLst>
            <a:outerShdw blurRad="50800" dist="38100" dir="2700000" algn="tl" rotWithShape="0">
              <a:prstClr val="black">
                <a:alpha val="40000"/>
              </a:prstClr>
            </a:outerShdw>
          </a:effectLst>
        </p:spPr>
        <p:txBody>
          <a:bodyPr wrap="square">
            <a:spAutoFit/>
          </a:bodyPr>
          <a:lstStyle/>
          <a:p>
            <a:pPr marL="0" marR="0" lvl="0" indent="457200" defTabSz="914400" eaLnBrk="1" fontAlgn="auto" latinLnBrk="0" hangingPunct="1">
              <a:lnSpc>
                <a:spcPts val="3000"/>
              </a:lnSpc>
              <a:spcBef>
                <a:spcPts val="0"/>
              </a:spcBef>
              <a:spcAft>
                <a:spcPts val="0"/>
              </a:spcAft>
              <a:buClrTx/>
              <a:buSzTx/>
              <a:buFontTx/>
              <a:buNone/>
              <a:tabLst/>
              <a:defRPr/>
            </a:pPr>
            <a:r>
              <a:rPr kumimoji="0" lang="zh-CN" altLang="en-US" sz="1600" b="1" i="0" u="none" strike="noStrike" kern="0" cap="none" spc="0" normalizeH="0" baseline="0" noProof="0" dirty="0" smtClean="0">
                <a:ln>
                  <a:noFill/>
                </a:ln>
                <a:solidFill>
                  <a:sysClr val="windowText" lastClr="000000"/>
                </a:solidFill>
                <a:effectLst/>
                <a:uLnTx/>
                <a:uFillTx/>
                <a:latin typeface="华文中宋" panose="02010600040101010101" pitchFamily="2" charset="-122"/>
                <a:ea typeface="华文中宋" panose="02010600040101010101" pitchFamily="2" charset="-122"/>
              </a:rPr>
              <a:t>习近平新时代中国特色社会主义思想载入宪法，</a:t>
            </a:r>
            <a:r>
              <a:rPr kumimoji="0" lang="zh-CN" altLang="en-US" sz="1600" b="1" i="0" u="none" strike="noStrike" kern="0" cap="none" spc="0" normalizeH="0" baseline="0" noProof="0" dirty="0" smtClean="0">
                <a:ln>
                  <a:noFill/>
                </a:ln>
                <a:solidFill>
                  <a:srgbClr val="C00000"/>
                </a:solidFill>
                <a:effectLst/>
                <a:uLnTx/>
                <a:uFillTx/>
                <a:latin typeface="华文中宋" panose="02010600040101010101" pitchFamily="2" charset="-122"/>
                <a:ea typeface="华文中宋" panose="02010600040101010101" pitchFamily="2" charset="-122"/>
              </a:rPr>
              <a:t>体现党和国家事业发展的新成就、新经验、新要求，实现了国家指导思想与时俱进，推动了宪法与时俱进、完善发展，反映了人民的共同意愿，体现了党的主张和人民心声的统一</a:t>
            </a:r>
            <a:r>
              <a:rPr kumimoji="0" lang="zh-CN" altLang="en-US" sz="1600" b="1" i="0" u="none" strike="noStrike" kern="0" cap="none" spc="0" normalizeH="0" baseline="0" noProof="0" dirty="0" smtClean="0">
                <a:ln>
                  <a:noFill/>
                </a:ln>
                <a:solidFill>
                  <a:sysClr val="windowText" lastClr="000000"/>
                </a:solidFill>
                <a:effectLst/>
                <a:uLnTx/>
                <a:uFillTx/>
                <a:latin typeface="华文中宋" panose="02010600040101010101" pitchFamily="2" charset="-122"/>
                <a:ea typeface="华文中宋" panose="02010600040101010101" pitchFamily="2" charset="-122"/>
              </a:rPr>
              <a:t>。对巩固全党全国各族人民为实现中华民族伟大复兴而奋斗的共同思想基础，夺取新时代中国特色社会主义伟大胜利，具有重大的现实意义和深远的历史意义。</a:t>
            </a:r>
            <a:endParaRPr kumimoji="0" lang="en-US" altLang="zh-CN" sz="1600" b="1" i="0" u="none" strike="noStrike" kern="0" cap="none" spc="0" normalizeH="0" baseline="0" noProof="0" dirty="0" smtClean="0">
              <a:ln>
                <a:noFill/>
              </a:ln>
              <a:solidFill>
                <a:sysClr val="windowText" lastClr="000000"/>
              </a:solidFill>
              <a:effectLst/>
              <a:uLnTx/>
              <a:uFillTx/>
              <a:latin typeface="华文中宋" panose="02010600040101010101" pitchFamily="2" charset="-122"/>
              <a:ea typeface="华文中宋" panose="02010600040101010101" pitchFamily="2" charset="-122"/>
            </a:endParaRPr>
          </a:p>
        </p:txBody>
      </p:sp>
      <p:sp>
        <p:nvSpPr>
          <p:cNvPr id="21" name="矩形 20"/>
          <p:cNvSpPr/>
          <p:nvPr/>
        </p:nvSpPr>
        <p:spPr>
          <a:xfrm>
            <a:off x="893202" y="3160635"/>
            <a:ext cx="2600502" cy="3618939"/>
          </a:xfrm>
          <a:prstGeom prst="rect">
            <a:avLst/>
          </a:prstGeom>
        </p:spPr>
        <p:txBody>
          <a:bodyPr wrap="square">
            <a:spAutoFit/>
          </a:bodyPr>
          <a:lstStyle/>
          <a:p>
            <a:pPr>
              <a:lnSpc>
                <a:spcPts val="2500"/>
              </a:lnSpc>
            </a:pPr>
            <a:r>
              <a:rPr lang="zh-CN" altLang="en-US" sz="1600" dirty="0" smtClean="0">
                <a:latin typeface="华文中宋" panose="02010600040101010101" pitchFamily="2" charset="-122"/>
                <a:ea typeface="华文中宋" panose="02010600040101010101" pitchFamily="2" charset="-122"/>
              </a:rPr>
              <a:t>体现政党执政</a:t>
            </a:r>
            <a:r>
              <a:rPr lang="zh-CN" altLang="en-US" sz="1600" dirty="0">
                <a:latin typeface="华文中宋" panose="02010600040101010101" pitchFamily="2" charset="-122"/>
                <a:ea typeface="华文中宋" panose="02010600040101010101" pitchFamily="2" charset="-122"/>
              </a:rPr>
              <a:t>逻辑与</a:t>
            </a:r>
            <a:r>
              <a:rPr lang="zh-CN" altLang="en-US" sz="1600" dirty="0" smtClean="0">
                <a:latin typeface="华文中宋" panose="02010600040101010101" pitchFamily="2" charset="-122"/>
                <a:ea typeface="华文中宋" panose="02010600040101010101" pitchFamily="2" charset="-122"/>
              </a:rPr>
              <a:t>国家发展</a:t>
            </a:r>
            <a:r>
              <a:rPr lang="zh-CN" altLang="en-US" sz="1600" dirty="0">
                <a:latin typeface="华文中宋" panose="02010600040101010101" pitchFamily="2" charset="-122"/>
                <a:ea typeface="华文中宋" panose="02010600040101010101" pitchFamily="2" charset="-122"/>
              </a:rPr>
              <a:t>逻辑</a:t>
            </a:r>
            <a:r>
              <a:rPr lang="zh-CN" altLang="en-US" sz="1600" dirty="0" smtClean="0">
                <a:latin typeface="华文中宋" panose="02010600040101010101" pitchFamily="2" charset="-122"/>
                <a:ea typeface="华文中宋" panose="02010600040101010101" pitchFamily="2" charset="-122"/>
              </a:rPr>
              <a:t>之间相互</a:t>
            </a:r>
            <a:r>
              <a:rPr lang="zh-CN" altLang="en-US" sz="1600" dirty="0">
                <a:latin typeface="华文中宋" panose="02010600040101010101" pitchFamily="2" charset="-122"/>
                <a:ea typeface="华文中宋" panose="02010600040101010101" pitchFamily="2" charset="-122"/>
              </a:rPr>
              <a:t>契合</a:t>
            </a:r>
            <a:r>
              <a:rPr lang="zh-CN" altLang="en-US" sz="1600" dirty="0" smtClean="0">
                <a:latin typeface="华文中宋" panose="02010600040101010101" pitchFamily="2" charset="-122"/>
                <a:ea typeface="华文中宋" panose="02010600040101010101" pitchFamily="2" charset="-122"/>
              </a:rPr>
              <a:t>、统一。这</a:t>
            </a:r>
            <a:r>
              <a:rPr lang="zh-CN" altLang="en-US" sz="1600" dirty="0">
                <a:latin typeface="华文中宋" panose="02010600040101010101" pitchFamily="2" charset="-122"/>
                <a:ea typeface="华文中宋" panose="02010600040101010101" pitchFamily="2" charset="-122"/>
              </a:rPr>
              <a:t>次</a:t>
            </a:r>
            <a:r>
              <a:rPr lang="zh-CN" altLang="en-US" sz="1600" dirty="0" smtClean="0">
                <a:latin typeface="华文中宋" panose="02010600040101010101" pitchFamily="2" charset="-122"/>
                <a:ea typeface="华文中宋" panose="02010600040101010101" pitchFamily="2" charset="-122"/>
              </a:rPr>
              <a:t>修宪</a:t>
            </a:r>
            <a:r>
              <a:rPr lang="zh-CN" altLang="en-US" sz="1600" b="1" dirty="0" smtClean="0">
                <a:solidFill>
                  <a:srgbClr val="C00000"/>
                </a:solidFill>
                <a:latin typeface="华文中宋" panose="02010600040101010101" pitchFamily="2" charset="-122"/>
                <a:ea typeface="华文中宋" panose="02010600040101010101" pitchFamily="2" charset="-122"/>
              </a:rPr>
              <a:t>确立</a:t>
            </a:r>
            <a:r>
              <a:rPr lang="zh-CN" altLang="en-US" sz="1600" b="1" dirty="0">
                <a:solidFill>
                  <a:srgbClr val="C00000"/>
                </a:solidFill>
                <a:latin typeface="华文中宋" panose="02010600040101010101" pitchFamily="2" charset="-122"/>
                <a:ea typeface="华文中宋" panose="02010600040101010101" pitchFamily="2" charset="-122"/>
              </a:rPr>
              <a:t>习近平新时代中国特色社会主义思想在国家政治和社会生活中的指导地位</a:t>
            </a:r>
            <a:r>
              <a:rPr lang="zh-CN" altLang="en-US" sz="1600" dirty="0">
                <a:latin typeface="华文中宋" panose="02010600040101010101" pitchFamily="2" charset="-122"/>
                <a:ea typeface="华文中宋" panose="02010600040101010101" pitchFamily="2" charset="-122"/>
              </a:rPr>
              <a:t>，是改革开放以来</a:t>
            </a:r>
            <a:r>
              <a:rPr lang="zh-CN" altLang="en-US" sz="1600" b="1" dirty="0">
                <a:solidFill>
                  <a:srgbClr val="C00000"/>
                </a:solidFill>
                <a:latin typeface="华文中宋" panose="02010600040101010101" pitchFamily="2" charset="-122"/>
                <a:ea typeface="华文中宋" panose="02010600040101010101" pitchFamily="2" charset="-122"/>
              </a:rPr>
              <a:t>党的指导思想与国家的指导思想又一次与时俱进、相互统一</a:t>
            </a:r>
            <a:r>
              <a:rPr lang="zh-CN" altLang="en-US" sz="1600" dirty="0" smtClean="0">
                <a:latin typeface="华文中宋" panose="02010600040101010101" pitchFamily="2" charset="-122"/>
                <a:ea typeface="华文中宋" panose="02010600040101010101" pitchFamily="2" charset="-122"/>
              </a:rPr>
              <a:t>，有利于保证党</a:t>
            </a:r>
            <a:r>
              <a:rPr lang="zh-CN" altLang="en-US" sz="1600" dirty="0">
                <a:latin typeface="华文中宋" panose="02010600040101010101" pitchFamily="2" charset="-122"/>
                <a:ea typeface="华文中宋" panose="02010600040101010101" pitchFamily="2" charset="-122"/>
              </a:rPr>
              <a:t>的长期</a:t>
            </a:r>
            <a:r>
              <a:rPr lang="zh-CN" altLang="en-US" sz="1600" dirty="0" smtClean="0">
                <a:latin typeface="华文中宋" panose="02010600040101010101" pitchFamily="2" charset="-122"/>
                <a:ea typeface="华文中宋" panose="02010600040101010101" pitchFamily="2" charset="-122"/>
              </a:rPr>
              <a:t>执政、国家社会长治久安。</a:t>
            </a:r>
            <a:endParaRPr lang="zh-CN" altLang="en-US" sz="1600" dirty="0">
              <a:latin typeface="华文中宋" panose="02010600040101010101" pitchFamily="2" charset="-122"/>
              <a:ea typeface="华文中宋" panose="02010600040101010101" pitchFamily="2" charset="-122"/>
            </a:endParaRPr>
          </a:p>
        </p:txBody>
      </p:sp>
      <p:sp>
        <p:nvSpPr>
          <p:cNvPr id="22" name="任意多边形 21"/>
          <p:cNvSpPr>
            <a:spLocks noChangeAspect="1"/>
          </p:cNvSpPr>
          <p:nvPr/>
        </p:nvSpPr>
        <p:spPr>
          <a:xfrm>
            <a:off x="321702" y="3197247"/>
            <a:ext cx="439304" cy="392450"/>
          </a:xfrm>
          <a:custGeom>
            <a:avLst/>
            <a:gdLst>
              <a:gd name="connsiteX0" fmla="*/ 963379 w 6100010"/>
              <a:gd name="connsiteY0" fmla="*/ 0 h 5449453"/>
              <a:gd name="connsiteX1" fmla="*/ 1287379 w 6100010"/>
              <a:gd name="connsiteY1" fmla="*/ 0 h 5449453"/>
              <a:gd name="connsiteX2" fmla="*/ 1287379 w 6100010"/>
              <a:gd name="connsiteY2" fmla="*/ 1 h 5449453"/>
              <a:gd name="connsiteX3" fmla="*/ 2824929 w 6100010"/>
              <a:gd name="connsiteY3" fmla="*/ 1 h 5449453"/>
              <a:gd name="connsiteX4" fmla="*/ 2824929 w 6100010"/>
              <a:gd name="connsiteY4" fmla="*/ 0 h 5449453"/>
              <a:gd name="connsiteX5" fmla="*/ 3148929 w 6100010"/>
              <a:gd name="connsiteY5" fmla="*/ 0 h 5449453"/>
              <a:gd name="connsiteX6" fmla="*/ 3148929 w 6100010"/>
              <a:gd name="connsiteY6" fmla="*/ 1 h 5449453"/>
              <a:gd name="connsiteX7" fmla="*/ 3176336 w 6100010"/>
              <a:gd name="connsiteY7" fmla="*/ 1 h 5449453"/>
              <a:gd name="connsiteX8" fmla="*/ 3176336 w 6100010"/>
              <a:gd name="connsiteY8" fmla="*/ 324001 h 5449453"/>
              <a:gd name="connsiteX9" fmla="*/ 3148929 w 6100010"/>
              <a:gd name="connsiteY9" fmla="*/ 324001 h 5449453"/>
              <a:gd name="connsiteX10" fmla="*/ 3148929 w 6100010"/>
              <a:gd name="connsiteY10" fmla="*/ 625642 h 5449453"/>
              <a:gd name="connsiteX11" fmla="*/ 2824929 w 6100010"/>
              <a:gd name="connsiteY11" fmla="*/ 625642 h 5449453"/>
              <a:gd name="connsiteX12" fmla="*/ 2824929 w 6100010"/>
              <a:gd name="connsiteY12" fmla="*/ 324001 h 5449453"/>
              <a:gd name="connsiteX13" fmla="*/ 1287379 w 6100010"/>
              <a:gd name="connsiteY13" fmla="*/ 324001 h 5449453"/>
              <a:gd name="connsiteX14" fmla="*/ 1287379 w 6100010"/>
              <a:gd name="connsiteY14" fmla="*/ 3196976 h 5449453"/>
              <a:gd name="connsiteX15" fmla="*/ 1804109 w 6100010"/>
              <a:gd name="connsiteY15" fmla="*/ 3713706 h 5449453"/>
              <a:gd name="connsiteX16" fmla="*/ 2330486 w 6100010"/>
              <a:gd name="connsiteY16" fmla="*/ 3187328 h 5449453"/>
              <a:gd name="connsiteX17" fmla="*/ 2330486 w 6100010"/>
              <a:gd name="connsiteY17" fmla="*/ 934688 h 5449453"/>
              <a:gd name="connsiteX18" fmla="*/ 1840405 w 6100010"/>
              <a:gd name="connsiteY18" fmla="*/ 934688 h 5449453"/>
              <a:gd name="connsiteX19" fmla="*/ 1840405 w 6100010"/>
              <a:gd name="connsiteY19" fmla="*/ 2815389 h 5449453"/>
              <a:gd name="connsiteX20" fmla="*/ 1516405 w 6100010"/>
              <a:gd name="connsiteY20" fmla="*/ 2815389 h 5449453"/>
              <a:gd name="connsiteX21" fmla="*/ 1516405 w 6100010"/>
              <a:gd name="connsiteY21" fmla="*/ 610688 h 5449453"/>
              <a:gd name="connsiteX22" fmla="*/ 1840405 w 6100010"/>
              <a:gd name="connsiteY22" fmla="*/ 610688 h 5449453"/>
              <a:gd name="connsiteX23" fmla="*/ 2330486 w 6100010"/>
              <a:gd name="connsiteY23" fmla="*/ 610688 h 5449453"/>
              <a:gd name="connsiteX24" fmla="*/ 2654486 w 6100010"/>
              <a:gd name="connsiteY24" fmla="*/ 610688 h 5449453"/>
              <a:gd name="connsiteX25" fmla="*/ 2654486 w 6100010"/>
              <a:gd name="connsiteY25" fmla="*/ 878306 h 5449453"/>
              <a:gd name="connsiteX26" fmla="*/ 5776010 w 6100010"/>
              <a:gd name="connsiteY26" fmla="*/ 878306 h 5449453"/>
              <a:gd name="connsiteX27" fmla="*/ 5776010 w 6100010"/>
              <a:gd name="connsiteY27" fmla="*/ 878306 h 5449453"/>
              <a:gd name="connsiteX28" fmla="*/ 6100010 w 6100010"/>
              <a:gd name="connsiteY28" fmla="*/ 878306 h 5449453"/>
              <a:gd name="connsiteX29" fmla="*/ 6100010 w 6100010"/>
              <a:gd name="connsiteY29" fmla="*/ 878306 h 5449453"/>
              <a:gd name="connsiteX30" fmla="*/ 6100010 w 6100010"/>
              <a:gd name="connsiteY30" fmla="*/ 1202305 h 5449453"/>
              <a:gd name="connsiteX31" fmla="*/ 6100010 w 6100010"/>
              <a:gd name="connsiteY31" fmla="*/ 5125453 h 5449453"/>
              <a:gd name="connsiteX32" fmla="*/ 6100010 w 6100010"/>
              <a:gd name="connsiteY32" fmla="*/ 5449453 h 5449453"/>
              <a:gd name="connsiteX33" fmla="*/ 5776010 w 6100010"/>
              <a:gd name="connsiteY33" fmla="*/ 5449453 h 5449453"/>
              <a:gd name="connsiteX34" fmla="*/ 324001 w 6100010"/>
              <a:gd name="connsiteY34" fmla="*/ 5449453 h 5449453"/>
              <a:gd name="connsiteX35" fmla="*/ 1 w 6100010"/>
              <a:gd name="connsiteY35" fmla="*/ 5449453 h 5449453"/>
              <a:gd name="connsiteX36" fmla="*/ 1 w 6100010"/>
              <a:gd name="connsiteY36" fmla="*/ 5449453 h 5449453"/>
              <a:gd name="connsiteX37" fmla="*/ 1 w 6100010"/>
              <a:gd name="connsiteY37" fmla="*/ 1202305 h 5449453"/>
              <a:gd name="connsiteX38" fmla="*/ 0 w 6100010"/>
              <a:gd name="connsiteY38" fmla="*/ 1202305 h 5449453"/>
              <a:gd name="connsiteX39" fmla="*/ 0 w 6100010"/>
              <a:gd name="connsiteY39" fmla="*/ 878306 h 5449453"/>
              <a:gd name="connsiteX40" fmla="*/ 637673 w 6100010"/>
              <a:gd name="connsiteY40" fmla="*/ 878306 h 5449453"/>
              <a:gd name="connsiteX41" fmla="*/ 637673 w 6100010"/>
              <a:gd name="connsiteY41" fmla="*/ 1202305 h 5449453"/>
              <a:gd name="connsiteX42" fmla="*/ 324001 w 6100010"/>
              <a:gd name="connsiteY42" fmla="*/ 1202305 h 5449453"/>
              <a:gd name="connsiteX43" fmla="*/ 324001 w 6100010"/>
              <a:gd name="connsiteY43" fmla="*/ 5125453 h 5449453"/>
              <a:gd name="connsiteX44" fmla="*/ 5776010 w 6100010"/>
              <a:gd name="connsiteY44" fmla="*/ 5125453 h 5449453"/>
              <a:gd name="connsiteX45" fmla="*/ 5776010 w 6100010"/>
              <a:gd name="connsiteY45" fmla="*/ 1202305 h 5449453"/>
              <a:gd name="connsiteX46" fmla="*/ 2654486 w 6100010"/>
              <a:gd name="connsiteY46" fmla="*/ 1202305 h 5449453"/>
              <a:gd name="connsiteX47" fmla="*/ 2654486 w 6100010"/>
              <a:gd name="connsiteY47" fmla="*/ 3320716 h 5449453"/>
              <a:gd name="connsiteX48" fmla="*/ 2634370 w 6100010"/>
              <a:gd name="connsiteY48" fmla="*/ 3320716 h 5449453"/>
              <a:gd name="connsiteX49" fmla="*/ 2644837 w 6100010"/>
              <a:gd name="connsiteY49" fmla="*/ 3331183 h 5449453"/>
              <a:gd name="connsiteX50" fmla="*/ 2033211 w 6100010"/>
              <a:gd name="connsiteY50" fmla="*/ 3942808 h 5449453"/>
              <a:gd name="connsiteX51" fmla="*/ 2039417 w 6100010"/>
              <a:gd name="connsiteY51" fmla="*/ 3949014 h 5449453"/>
              <a:gd name="connsiteX52" fmla="*/ 1810314 w 6100010"/>
              <a:gd name="connsiteY52" fmla="*/ 4178117 h 5449453"/>
              <a:gd name="connsiteX53" fmla="*/ 963379 w 6100010"/>
              <a:gd name="connsiteY53" fmla="*/ 3331182 h 5449453"/>
              <a:gd name="connsiteX54" fmla="*/ 973845 w 6100010"/>
              <a:gd name="connsiteY54" fmla="*/ 3320716 h 5449453"/>
              <a:gd name="connsiteX55" fmla="*/ 963379 w 6100010"/>
              <a:gd name="connsiteY55" fmla="*/ 3320716 h 5449453"/>
              <a:gd name="connsiteX56" fmla="*/ 963379 w 6100010"/>
              <a:gd name="connsiteY56" fmla="*/ 324001 h 5449453"/>
              <a:gd name="connsiteX57" fmla="*/ 963379 w 6100010"/>
              <a:gd name="connsiteY57" fmla="*/ 1 h 5449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100010" h="5449453">
                <a:moveTo>
                  <a:pt x="963379" y="0"/>
                </a:moveTo>
                <a:lnTo>
                  <a:pt x="1287379" y="0"/>
                </a:lnTo>
                <a:lnTo>
                  <a:pt x="1287379" y="1"/>
                </a:lnTo>
                <a:lnTo>
                  <a:pt x="2824929" y="1"/>
                </a:lnTo>
                <a:lnTo>
                  <a:pt x="2824929" y="0"/>
                </a:lnTo>
                <a:lnTo>
                  <a:pt x="3148929" y="0"/>
                </a:lnTo>
                <a:lnTo>
                  <a:pt x="3148929" y="1"/>
                </a:lnTo>
                <a:lnTo>
                  <a:pt x="3176336" y="1"/>
                </a:lnTo>
                <a:lnTo>
                  <a:pt x="3176336" y="324001"/>
                </a:lnTo>
                <a:lnTo>
                  <a:pt x="3148929" y="324001"/>
                </a:lnTo>
                <a:lnTo>
                  <a:pt x="3148929" y="625642"/>
                </a:lnTo>
                <a:lnTo>
                  <a:pt x="2824929" y="625642"/>
                </a:lnTo>
                <a:lnTo>
                  <a:pt x="2824929" y="324001"/>
                </a:lnTo>
                <a:lnTo>
                  <a:pt x="1287379" y="324001"/>
                </a:lnTo>
                <a:lnTo>
                  <a:pt x="1287379" y="3196976"/>
                </a:lnTo>
                <a:lnTo>
                  <a:pt x="1804109" y="3713706"/>
                </a:lnTo>
                <a:lnTo>
                  <a:pt x="2330486" y="3187328"/>
                </a:lnTo>
                <a:lnTo>
                  <a:pt x="2330486" y="934688"/>
                </a:lnTo>
                <a:lnTo>
                  <a:pt x="1840405" y="934688"/>
                </a:lnTo>
                <a:lnTo>
                  <a:pt x="1840405" y="2815389"/>
                </a:lnTo>
                <a:lnTo>
                  <a:pt x="1516405" y="2815389"/>
                </a:lnTo>
                <a:lnTo>
                  <a:pt x="1516405" y="610688"/>
                </a:lnTo>
                <a:lnTo>
                  <a:pt x="1840405" y="610688"/>
                </a:lnTo>
                <a:lnTo>
                  <a:pt x="2330486" y="610688"/>
                </a:lnTo>
                <a:lnTo>
                  <a:pt x="2654486" y="610688"/>
                </a:lnTo>
                <a:lnTo>
                  <a:pt x="2654486" y="878306"/>
                </a:lnTo>
                <a:lnTo>
                  <a:pt x="5776010" y="878306"/>
                </a:lnTo>
                <a:lnTo>
                  <a:pt x="5776010" y="878306"/>
                </a:lnTo>
                <a:lnTo>
                  <a:pt x="6100010" y="878306"/>
                </a:lnTo>
                <a:lnTo>
                  <a:pt x="6100010" y="878306"/>
                </a:lnTo>
                <a:lnTo>
                  <a:pt x="6100010" y="1202305"/>
                </a:lnTo>
                <a:lnTo>
                  <a:pt x="6100010" y="5125453"/>
                </a:lnTo>
                <a:lnTo>
                  <a:pt x="6100010" y="5449453"/>
                </a:lnTo>
                <a:lnTo>
                  <a:pt x="5776010" y="5449453"/>
                </a:lnTo>
                <a:lnTo>
                  <a:pt x="324001" y="5449453"/>
                </a:lnTo>
                <a:lnTo>
                  <a:pt x="1" y="5449453"/>
                </a:lnTo>
                <a:lnTo>
                  <a:pt x="1" y="5449453"/>
                </a:lnTo>
                <a:lnTo>
                  <a:pt x="1" y="1202305"/>
                </a:lnTo>
                <a:lnTo>
                  <a:pt x="0" y="1202305"/>
                </a:lnTo>
                <a:lnTo>
                  <a:pt x="0" y="878306"/>
                </a:lnTo>
                <a:lnTo>
                  <a:pt x="637673" y="878306"/>
                </a:lnTo>
                <a:lnTo>
                  <a:pt x="637673" y="1202305"/>
                </a:lnTo>
                <a:lnTo>
                  <a:pt x="324001" y="1202305"/>
                </a:lnTo>
                <a:lnTo>
                  <a:pt x="324001" y="5125453"/>
                </a:lnTo>
                <a:lnTo>
                  <a:pt x="5776010" y="5125453"/>
                </a:lnTo>
                <a:lnTo>
                  <a:pt x="5776010" y="1202305"/>
                </a:lnTo>
                <a:lnTo>
                  <a:pt x="2654486" y="1202305"/>
                </a:lnTo>
                <a:lnTo>
                  <a:pt x="2654486" y="3320716"/>
                </a:lnTo>
                <a:lnTo>
                  <a:pt x="2634370" y="3320716"/>
                </a:lnTo>
                <a:lnTo>
                  <a:pt x="2644837" y="3331183"/>
                </a:lnTo>
                <a:lnTo>
                  <a:pt x="2033211" y="3942808"/>
                </a:lnTo>
                <a:lnTo>
                  <a:pt x="2039417" y="3949014"/>
                </a:lnTo>
                <a:lnTo>
                  <a:pt x="1810314" y="4178117"/>
                </a:lnTo>
                <a:lnTo>
                  <a:pt x="963379" y="3331182"/>
                </a:lnTo>
                <a:lnTo>
                  <a:pt x="973845" y="3320716"/>
                </a:lnTo>
                <a:lnTo>
                  <a:pt x="963379" y="3320716"/>
                </a:lnTo>
                <a:lnTo>
                  <a:pt x="963379" y="324001"/>
                </a:lnTo>
                <a:lnTo>
                  <a:pt x="963379" y="1"/>
                </a:lnTo>
                <a:close/>
              </a:path>
            </a:pathLst>
          </a:custGeom>
          <a:solidFill>
            <a:srgbClr val="D8060A"/>
          </a:solidFill>
          <a:ln w="12700" cap="flat" cmpd="sng" algn="ctr">
            <a:solidFill>
              <a:srgbClr val="C00000"/>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3" name="矩形 22"/>
          <p:cNvSpPr/>
          <p:nvPr/>
        </p:nvSpPr>
        <p:spPr>
          <a:xfrm>
            <a:off x="6257379" y="3143128"/>
            <a:ext cx="2564917" cy="2625719"/>
          </a:xfrm>
          <a:prstGeom prst="rect">
            <a:avLst/>
          </a:prstGeom>
        </p:spPr>
        <p:txBody>
          <a:bodyPr wrap="square">
            <a:spAutoFit/>
          </a:bodyPr>
          <a:lstStyle/>
          <a:p>
            <a:pPr>
              <a:lnSpc>
                <a:spcPts val="2500"/>
              </a:lnSpc>
            </a:pPr>
            <a:r>
              <a:rPr lang="zh-CN" altLang="en-US" sz="1600" dirty="0" smtClean="0">
                <a:latin typeface="华文中宋" panose="02010600040101010101" pitchFamily="2" charset="-122"/>
                <a:ea typeface="华文中宋" panose="02010600040101010101" pitchFamily="2" charset="-122"/>
              </a:rPr>
              <a:t>将</a:t>
            </a:r>
            <a:r>
              <a:rPr lang="zh-CN" altLang="en-US" sz="1600" dirty="0">
                <a:latin typeface="华文中宋" panose="02010600040101010101" pitchFamily="2" charset="-122"/>
                <a:ea typeface="华文中宋" panose="02010600040101010101" pitchFamily="2" charset="-122"/>
              </a:rPr>
              <a:t>习近平新时代中国特色社会主义思想载入宪法，赋予其最大法律权威和法律效力，</a:t>
            </a:r>
            <a:r>
              <a:rPr lang="zh-CN" altLang="en-US" sz="1600" b="1" dirty="0" smtClean="0">
                <a:solidFill>
                  <a:srgbClr val="C00000"/>
                </a:solidFill>
                <a:latin typeface="华文中宋" panose="02010600040101010101" pitchFamily="2" charset="-122"/>
                <a:ea typeface="华文中宋" panose="02010600040101010101" pitchFamily="2" charset="-122"/>
              </a:rPr>
              <a:t>对于党</a:t>
            </a:r>
            <a:r>
              <a:rPr lang="zh-CN" altLang="en-US" sz="1600" b="1" dirty="0">
                <a:solidFill>
                  <a:srgbClr val="C00000"/>
                </a:solidFill>
                <a:latin typeface="华文中宋" panose="02010600040101010101" pitchFamily="2" charset="-122"/>
                <a:ea typeface="华文中宋" panose="02010600040101010101" pitchFamily="2" charset="-122"/>
              </a:rPr>
              <a:t>依宪治国、依宪执政，实施对国家各项</a:t>
            </a:r>
            <a:r>
              <a:rPr lang="zh-CN" altLang="en-US" sz="1600" b="1" dirty="0" smtClean="0">
                <a:solidFill>
                  <a:srgbClr val="C00000"/>
                </a:solidFill>
                <a:latin typeface="华文中宋" panose="02010600040101010101" pitchFamily="2" charset="-122"/>
                <a:ea typeface="华文中宋" panose="02010600040101010101" pitchFamily="2" charset="-122"/>
              </a:rPr>
              <a:t>事业的</a:t>
            </a:r>
            <a:r>
              <a:rPr lang="zh-CN" altLang="en-US" sz="1600" b="1" dirty="0">
                <a:solidFill>
                  <a:srgbClr val="C00000"/>
                </a:solidFill>
                <a:latin typeface="华文中宋" panose="02010600040101010101" pitchFamily="2" charset="-122"/>
                <a:ea typeface="华文中宋" panose="02010600040101010101" pitchFamily="2" charset="-122"/>
              </a:rPr>
              <a:t>领导，实现中华民族伟大复兴的中国</a:t>
            </a:r>
            <a:r>
              <a:rPr lang="zh-CN" altLang="en-US" sz="1600" b="1" dirty="0" smtClean="0">
                <a:solidFill>
                  <a:srgbClr val="C00000"/>
                </a:solidFill>
                <a:latin typeface="华文中宋" panose="02010600040101010101" pitchFamily="2" charset="-122"/>
                <a:ea typeface="华文中宋" panose="02010600040101010101" pitchFamily="2" charset="-122"/>
              </a:rPr>
              <a:t>梦至关重要</a:t>
            </a:r>
            <a:r>
              <a:rPr lang="zh-CN" altLang="en-US" sz="1600" b="1" dirty="0">
                <a:solidFill>
                  <a:srgbClr val="C00000"/>
                </a:solidFill>
                <a:latin typeface="华文中宋" panose="02010600040101010101" pitchFamily="2" charset="-122"/>
                <a:ea typeface="华文中宋" panose="02010600040101010101" pitchFamily="2" charset="-122"/>
              </a:rPr>
              <a:t>、影响深远。</a:t>
            </a:r>
          </a:p>
        </p:txBody>
      </p:sp>
      <p:sp>
        <p:nvSpPr>
          <p:cNvPr id="24" name="任意多边形 23"/>
          <p:cNvSpPr>
            <a:spLocks noChangeAspect="1"/>
          </p:cNvSpPr>
          <p:nvPr/>
        </p:nvSpPr>
        <p:spPr>
          <a:xfrm>
            <a:off x="3400668" y="3197247"/>
            <a:ext cx="439304" cy="392450"/>
          </a:xfrm>
          <a:custGeom>
            <a:avLst/>
            <a:gdLst>
              <a:gd name="connsiteX0" fmla="*/ 963379 w 6100010"/>
              <a:gd name="connsiteY0" fmla="*/ 0 h 5449453"/>
              <a:gd name="connsiteX1" fmla="*/ 1287379 w 6100010"/>
              <a:gd name="connsiteY1" fmla="*/ 0 h 5449453"/>
              <a:gd name="connsiteX2" fmla="*/ 1287379 w 6100010"/>
              <a:gd name="connsiteY2" fmla="*/ 1 h 5449453"/>
              <a:gd name="connsiteX3" fmla="*/ 2824929 w 6100010"/>
              <a:gd name="connsiteY3" fmla="*/ 1 h 5449453"/>
              <a:gd name="connsiteX4" fmla="*/ 2824929 w 6100010"/>
              <a:gd name="connsiteY4" fmla="*/ 0 h 5449453"/>
              <a:gd name="connsiteX5" fmla="*/ 3148929 w 6100010"/>
              <a:gd name="connsiteY5" fmla="*/ 0 h 5449453"/>
              <a:gd name="connsiteX6" fmla="*/ 3148929 w 6100010"/>
              <a:gd name="connsiteY6" fmla="*/ 1 h 5449453"/>
              <a:gd name="connsiteX7" fmla="*/ 3176336 w 6100010"/>
              <a:gd name="connsiteY7" fmla="*/ 1 h 5449453"/>
              <a:gd name="connsiteX8" fmla="*/ 3176336 w 6100010"/>
              <a:gd name="connsiteY8" fmla="*/ 324001 h 5449453"/>
              <a:gd name="connsiteX9" fmla="*/ 3148929 w 6100010"/>
              <a:gd name="connsiteY9" fmla="*/ 324001 h 5449453"/>
              <a:gd name="connsiteX10" fmla="*/ 3148929 w 6100010"/>
              <a:gd name="connsiteY10" fmla="*/ 625642 h 5449453"/>
              <a:gd name="connsiteX11" fmla="*/ 2824929 w 6100010"/>
              <a:gd name="connsiteY11" fmla="*/ 625642 h 5449453"/>
              <a:gd name="connsiteX12" fmla="*/ 2824929 w 6100010"/>
              <a:gd name="connsiteY12" fmla="*/ 324001 h 5449453"/>
              <a:gd name="connsiteX13" fmla="*/ 1287379 w 6100010"/>
              <a:gd name="connsiteY13" fmla="*/ 324001 h 5449453"/>
              <a:gd name="connsiteX14" fmla="*/ 1287379 w 6100010"/>
              <a:gd name="connsiteY14" fmla="*/ 3196976 h 5449453"/>
              <a:gd name="connsiteX15" fmla="*/ 1804109 w 6100010"/>
              <a:gd name="connsiteY15" fmla="*/ 3713706 h 5449453"/>
              <a:gd name="connsiteX16" fmla="*/ 2330486 w 6100010"/>
              <a:gd name="connsiteY16" fmla="*/ 3187328 h 5449453"/>
              <a:gd name="connsiteX17" fmla="*/ 2330486 w 6100010"/>
              <a:gd name="connsiteY17" fmla="*/ 934688 h 5449453"/>
              <a:gd name="connsiteX18" fmla="*/ 1840405 w 6100010"/>
              <a:gd name="connsiteY18" fmla="*/ 934688 h 5449453"/>
              <a:gd name="connsiteX19" fmla="*/ 1840405 w 6100010"/>
              <a:gd name="connsiteY19" fmla="*/ 2815389 h 5449453"/>
              <a:gd name="connsiteX20" fmla="*/ 1516405 w 6100010"/>
              <a:gd name="connsiteY20" fmla="*/ 2815389 h 5449453"/>
              <a:gd name="connsiteX21" fmla="*/ 1516405 w 6100010"/>
              <a:gd name="connsiteY21" fmla="*/ 610688 h 5449453"/>
              <a:gd name="connsiteX22" fmla="*/ 1840405 w 6100010"/>
              <a:gd name="connsiteY22" fmla="*/ 610688 h 5449453"/>
              <a:gd name="connsiteX23" fmla="*/ 2330486 w 6100010"/>
              <a:gd name="connsiteY23" fmla="*/ 610688 h 5449453"/>
              <a:gd name="connsiteX24" fmla="*/ 2654486 w 6100010"/>
              <a:gd name="connsiteY24" fmla="*/ 610688 h 5449453"/>
              <a:gd name="connsiteX25" fmla="*/ 2654486 w 6100010"/>
              <a:gd name="connsiteY25" fmla="*/ 878306 h 5449453"/>
              <a:gd name="connsiteX26" fmla="*/ 5776010 w 6100010"/>
              <a:gd name="connsiteY26" fmla="*/ 878306 h 5449453"/>
              <a:gd name="connsiteX27" fmla="*/ 5776010 w 6100010"/>
              <a:gd name="connsiteY27" fmla="*/ 878306 h 5449453"/>
              <a:gd name="connsiteX28" fmla="*/ 6100010 w 6100010"/>
              <a:gd name="connsiteY28" fmla="*/ 878306 h 5449453"/>
              <a:gd name="connsiteX29" fmla="*/ 6100010 w 6100010"/>
              <a:gd name="connsiteY29" fmla="*/ 878306 h 5449453"/>
              <a:gd name="connsiteX30" fmla="*/ 6100010 w 6100010"/>
              <a:gd name="connsiteY30" fmla="*/ 1202305 h 5449453"/>
              <a:gd name="connsiteX31" fmla="*/ 6100010 w 6100010"/>
              <a:gd name="connsiteY31" fmla="*/ 5125453 h 5449453"/>
              <a:gd name="connsiteX32" fmla="*/ 6100010 w 6100010"/>
              <a:gd name="connsiteY32" fmla="*/ 5449453 h 5449453"/>
              <a:gd name="connsiteX33" fmla="*/ 5776010 w 6100010"/>
              <a:gd name="connsiteY33" fmla="*/ 5449453 h 5449453"/>
              <a:gd name="connsiteX34" fmla="*/ 324001 w 6100010"/>
              <a:gd name="connsiteY34" fmla="*/ 5449453 h 5449453"/>
              <a:gd name="connsiteX35" fmla="*/ 1 w 6100010"/>
              <a:gd name="connsiteY35" fmla="*/ 5449453 h 5449453"/>
              <a:gd name="connsiteX36" fmla="*/ 1 w 6100010"/>
              <a:gd name="connsiteY36" fmla="*/ 5449453 h 5449453"/>
              <a:gd name="connsiteX37" fmla="*/ 1 w 6100010"/>
              <a:gd name="connsiteY37" fmla="*/ 1202305 h 5449453"/>
              <a:gd name="connsiteX38" fmla="*/ 0 w 6100010"/>
              <a:gd name="connsiteY38" fmla="*/ 1202305 h 5449453"/>
              <a:gd name="connsiteX39" fmla="*/ 0 w 6100010"/>
              <a:gd name="connsiteY39" fmla="*/ 878306 h 5449453"/>
              <a:gd name="connsiteX40" fmla="*/ 637673 w 6100010"/>
              <a:gd name="connsiteY40" fmla="*/ 878306 h 5449453"/>
              <a:gd name="connsiteX41" fmla="*/ 637673 w 6100010"/>
              <a:gd name="connsiteY41" fmla="*/ 1202305 h 5449453"/>
              <a:gd name="connsiteX42" fmla="*/ 324001 w 6100010"/>
              <a:gd name="connsiteY42" fmla="*/ 1202305 h 5449453"/>
              <a:gd name="connsiteX43" fmla="*/ 324001 w 6100010"/>
              <a:gd name="connsiteY43" fmla="*/ 5125453 h 5449453"/>
              <a:gd name="connsiteX44" fmla="*/ 5776010 w 6100010"/>
              <a:gd name="connsiteY44" fmla="*/ 5125453 h 5449453"/>
              <a:gd name="connsiteX45" fmla="*/ 5776010 w 6100010"/>
              <a:gd name="connsiteY45" fmla="*/ 1202305 h 5449453"/>
              <a:gd name="connsiteX46" fmla="*/ 2654486 w 6100010"/>
              <a:gd name="connsiteY46" fmla="*/ 1202305 h 5449453"/>
              <a:gd name="connsiteX47" fmla="*/ 2654486 w 6100010"/>
              <a:gd name="connsiteY47" fmla="*/ 3320716 h 5449453"/>
              <a:gd name="connsiteX48" fmla="*/ 2634370 w 6100010"/>
              <a:gd name="connsiteY48" fmla="*/ 3320716 h 5449453"/>
              <a:gd name="connsiteX49" fmla="*/ 2644837 w 6100010"/>
              <a:gd name="connsiteY49" fmla="*/ 3331183 h 5449453"/>
              <a:gd name="connsiteX50" fmla="*/ 2033211 w 6100010"/>
              <a:gd name="connsiteY50" fmla="*/ 3942808 h 5449453"/>
              <a:gd name="connsiteX51" fmla="*/ 2039417 w 6100010"/>
              <a:gd name="connsiteY51" fmla="*/ 3949014 h 5449453"/>
              <a:gd name="connsiteX52" fmla="*/ 1810314 w 6100010"/>
              <a:gd name="connsiteY52" fmla="*/ 4178117 h 5449453"/>
              <a:gd name="connsiteX53" fmla="*/ 963379 w 6100010"/>
              <a:gd name="connsiteY53" fmla="*/ 3331182 h 5449453"/>
              <a:gd name="connsiteX54" fmla="*/ 973845 w 6100010"/>
              <a:gd name="connsiteY54" fmla="*/ 3320716 h 5449453"/>
              <a:gd name="connsiteX55" fmla="*/ 963379 w 6100010"/>
              <a:gd name="connsiteY55" fmla="*/ 3320716 h 5449453"/>
              <a:gd name="connsiteX56" fmla="*/ 963379 w 6100010"/>
              <a:gd name="connsiteY56" fmla="*/ 324001 h 5449453"/>
              <a:gd name="connsiteX57" fmla="*/ 963379 w 6100010"/>
              <a:gd name="connsiteY57" fmla="*/ 1 h 5449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100010" h="5449453">
                <a:moveTo>
                  <a:pt x="963379" y="0"/>
                </a:moveTo>
                <a:lnTo>
                  <a:pt x="1287379" y="0"/>
                </a:lnTo>
                <a:lnTo>
                  <a:pt x="1287379" y="1"/>
                </a:lnTo>
                <a:lnTo>
                  <a:pt x="2824929" y="1"/>
                </a:lnTo>
                <a:lnTo>
                  <a:pt x="2824929" y="0"/>
                </a:lnTo>
                <a:lnTo>
                  <a:pt x="3148929" y="0"/>
                </a:lnTo>
                <a:lnTo>
                  <a:pt x="3148929" y="1"/>
                </a:lnTo>
                <a:lnTo>
                  <a:pt x="3176336" y="1"/>
                </a:lnTo>
                <a:lnTo>
                  <a:pt x="3176336" y="324001"/>
                </a:lnTo>
                <a:lnTo>
                  <a:pt x="3148929" y="324001"/>
                </a:lnTo>
                <a:lnTo>
                  <a:pt x="3148929" y="625642"/>
                </a:lnTo>
                <a:lnTo>
                  <a:pt x="2824929" y="625642"/>
                </a:lnTo>
                <a:lnTo>
                  <a:pt x="2824929" y="324001"/>
                </a:lnTo>
                <a:lnTo>
                  <a:pt x="1287379" y="324001"/>
                </a:lnTo>
                <a:lnTo>
                  <a:pt x="1287379" y="3196976"/>
                </a:lnTo>
                <a:lnTo>
                  <a:pt x="1804109" y="3713706"/>
                </a:lnTo>
                <a:lnTo>
                  <a:pt x="2330486" y="3187328"/>
                </a:lnTo>
                <a:lnTo>
                  <a:pt x="2330486" y="934688"/>
                </a:lnTo>
                <a:lnTo>
                  <a:pt x="1840405" y="934688"/>
                </a:lnTo>
                <a:lnTo>
                  <a:pt x="1840405" y="2815389"/>
                </a:lnTo>
                <a:lnTo>
                  <a:pt x="1516405" y="2815389"/>
                </a:lnTo>
                <a:lnTo>
                  <a:pt x="1516405" y="610688"/>
                </a:lnTo>
                <a:lnTo>
                  <a:pt x="1840405" y="610688"/>
                </a:lnTo>
                <a:lnTo>
                  <a:pt x="2330486" y="610688"/>
                </a:lnTo>
                <a:lnTo>
                  <a:pt x="2654486" y="610688"/>
                </a:lnTo>
                <a:lnTo>
                  <a:pt x="2654486" y="878306"/>
                </a:lnTo>
                <a:lnTo>
                  <a:pt x="5776010" y="878306"/>
                </a:lnTo>
                <a:lnTo>
                  <a:pt x="5776010" y="878306"/>
                </a:lnTo>
                <a:lnTo>
                  <a:pt x="6100010" y="878306"/>
                </a:lnTo>
                <a:lnTo>
                  <a:pt x="6100010" y="878306"/>
                </a:lnTo>
                <a:lnTo>
                  <a:pt x="6100010" y="1202305"/>
                </a:lnTo>
                <a:lnTo>
                  <a:pt x="6100010" y="5125453"/>
                </a:lnTo>
                <a:lnTo>
                  <a:pt x="6100010" y="5449453"/>
                </a:lnTo>
                <a:lnTo>
                  <a:pt x="5776010" y="5449453"/>
                </a:lnTo>
                <a:lnTo>
                  <a:pt x="324001" y="5449453"/>
                </a:lnTo>
                <a:lnTo>
                  <a:pt x="1" y="5449453"/>
                </a:lnTo>
                <a:lnTo>
                  <a:pt x="1" y="5449453"/>
                </a:lnTo>
                <a:lnTo>
                  <a:pt x="1" y="1202305"/>
                </a:lnTo>
                <a:lnTo>
                  <a:pt x="0" y="1202305"/>
                </a:lnTo>
                <a:lnTo>
                  <a:pt x="0" y="878306"/>
                </a:lnTo>
                <a:lnTo>
                  <a:pt x="637673" y="878306"/>
                </a:lnTo>
                <a:lnTo>
                  <a:pt x="637673" y="1202305"/>
                </a:lnTo>
                <a:lnTo>
                  <a:pt x="324001" y="1202305"/>
                </a:lnTo>
                <a:lnTo>
                  <a:pt x="324001" y="5125453"/>
                </a:lnTo>
                <a:lnTo>
                  <a:pt x="5776010" y="5125453"/>
                </a:lnTo>
                <a:lnTo>
                  <a:pt x="5776010" y="1202305"/>
                </a:lnTo>
                <a:lnTo>
                  <a:pt x="2654486" y="1202305"/>
                </a:lnTo>
                <a:lnTo>
                  <a:pt x="2654486" y="3320716"/>
                </a:lnTo>
                <a:lnTo>
                  <a:pt x="2634370" y="3320716"/>
                </a:lnTo>
                <a:lnTo>
                  <a:pt x="2644837" y="3331183"/>
                </a:lnTo>
                <a:lnTo>
                  <a:pt x="2033211" y="3942808"/>
                </a:lnTo>
                <a:lnTo>
                  <a:pt x="2039417" y="3949014"/>
                </a:lnTo>
                <a:lnTo>
                  <a:pt x="1810314" y="4178117"/>
                </a:lnTo>
                <a:lnTo>
                  <a:pt x="963379" y="3331182"/>
                </a:lnTo>
                <a:lnTo>
                  <a:pt x="973845" y="3320716"/>
                </a:lnTo>
                <a:lnTo>
                  <a:pt x="963379" y="3320716"/>
                </a:lnTo>
                <a:lnTo>
                  <a:pt x="963379" y="324001"/>
                </a:lnTo>
                <a:lnTo>
                  <a:pt x="963379" y="1"/>
                </a:lnTo>
                <a:close/>
              </a:path>
            </a:pathLst>
          </a:custGeom>
          <a:solidFill>
            <a:srgbClr val="D8060A"/>
          </a:solidFill>
          <a:ln w="12700" cap="flat" cmpd="sng" algn="ctr">
            <a:solidFill>
              <a:srgbClr val="C00000"/>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5" name="矩形 24"/>
          <p:cNvSpPr/>
          <p:nvPr/>
        </p:nvSpPr>
        <p:spPr>
          <a:xfrm>
            <a:off x="3995754" y="3160635"/>
            <a:ext cx="1551214" cy="1984518"/>
          </a:xfrm>
          <a:prstGeom prst="rect">
            <a:avLst/>
          </a:prstGeom>
        </p:spPr>
        <p:txBody>
          <a:bodyPr wrap="square">
            <a:spAutoFit/>
          </a:bodyPr>
          <a:lstStyle/>
          <a:p>
            <a:pPr>
              <a:lnSpc>
                <a:spcPts val="2500"/>
              </a:lnSpc>
            </a:pPr>
            <a:r>
              <a:rPr lang="zh-CN" altLang="en-US" sz="1600" dirty="0" smtClean="0">
                <a:latin typeface="华文中宋" panose="02010600040101010101" pitchFamily="2" charset="-122"/>
                <a:ea typeface="华文中宋" panose="02010600040101010101" pitchFamily="2" charset="-122"/>
              </a:rPr>
              <a:t>是</a:t>
            </a:r>
            <a:r>
              <a:rPr lang="zh-CN" altLang="en-US" sz="1600" dirty="0">
                <a:latin typeface="华文中宋" panose="02010600040101010101" pitchFamily="2" charset="-122"/>
                <a:ea typeface="华文中宋" panose="02010600040101010101" pitchFamily="2" charset="-122"/>
              </a:rPr>
              <a:t>完成党在新时代的历史使命，实现中华民族伟大复兴的中国梦的需要</a:t>
            </a:r>
            <a:r>
              <a:rPr lang="zh-CN" altLang="en-US" sz="1600" dirty="0" smtClean="0">
                <a:latin typeface="华文中宋" panose="02010600040101010101" pitchFamily="2" charset="-122"/>
                <a:ea typeface="华文中宋" panose="02010600040101010101" pitchFamily="2" charset="-122"/>
              </a:rPr>
              <a:t>。</a:t>
            </a:r>
            <a:endParaRPr lang="en-US" altLang="zh-CN" sz="1600" dirty="0">
              <a:latin typeface="华文中宋" panose="02010600040101010101" pitchFamily="2" charset="-122"/>
              <a:ea typeface="华文中宋" panose="02010600040101010101" pitchFamily="2" charset="-122"/>
            </a:endParaRPr>
          </a:p>
        </p:txBody>
      </p:sp>
      <p:sp>
        <p:nvSpPr>
          <p:cNvPr id="26" name="任意多边形 25"/>
          <p:cNvSpPr>
            <a:spLocks noChangeAspect="1"/>
          </p:cNvSpPr>
          <p:nvPr/>
        </p:nvSpPr>
        <p:spPr>
          <a:xfrm>
            <a:off x="5580528" y="3179740"/>
            <a:ext cx="439304" cy="392450"/>
          </a:xfrm>
          <a:custGeom>
            <a:avLst/>
            <a:gdLst>
              <a:gd name="connsiteX0" fmla="*/ 963379 w 6100010"/>
              <a:gd name="connsiteY0" fmla="*/ 0 h 5449453"/>
              <a:gd name="connsiteX1" fmla="*/ 1287379 w 6100010"/>
              <a:gd name="connsiteY1" fmla="*/ 0 h 5449453"/>
              <a:gd name="connsiteX2" fmla="*/ 1287379 w 6100010"/>
              <a:gd name="connsiteY2" fmla="*/ 1 h 5449453"/>
              <a:gd name="connsiteX3" fmla="*/ 2824929 w 6100010"/>
              <a:gd name="connsiteY3" fmla="*/ 1 h 5449453"/>
              <a:gd name="connsiteX4" fmla="*/ 2824929 w 6100010"/>
              <a:gd name="connsiteY4" fmla="*/ 0 h 5449453"/>
              <a:gd name="connsiteX5" fmla="*/ 3148929 w 6100010"/>
              <a:gd name="connsiteY5" fmla="*/ 0 h 5449453"/>
              <a:gd name="connsiteX6" fmla="*/ 3148929 w 6100010"/>
              <a:gd name="connsiteY6" fmla="*/ 1 h 5449453"/>
              <a:gd name="connsiteX7" fmla="*/ 3176336 w 6100010"/>
              <a:gd name="connsiteY7" fmla="*/ 1 h 5449453"/>
              <a:gd name="connsiteX8" fmla="*/ 3176336 w 6100010"/>
              <a:gd name="connsiteY8" fmla="*/ 324001 h 5449453"/>
              <a:gd name="connsiteX9" fmla="*/ 3148929 w 6100010"/>
              <a:gd name="connsiteY9" fmla="*/ 324001 h 5449453"/>
              <a:gd name="connsiteX10" fmla="*/ 3148929 w 6100010"/>
              <a:gd name="connsiteY10" fmla="*/ 625642 h 5449453"/>
              <a:gd name="connsiteX11" fmla="*/ 2824929 w 6100010"/>
              <a:gd name="connsiteY11" fmla="*/ 625642 h 5449453"/>
              <a:gd name="connsiteX12" fmla="*/ 2824929 w 6100010"/>
              <a:gd name="connsiteY12" fmla="*/ 324001 h 5449453"/>
              <a:gd name="connsiteX13" fmla="*/ 1287379 w 6100010"/>
              <a:gd name="connsiteY13" fmla="*/ 324001 h 5449453"/>
              <a:gd name="connsiteX14" fmla="*/ 1287379 w 6100010"/>
              <a:gd name="connsiteY14" fmla="*/ 3196976 h 5449453"/>
              <a:gd name="connsiteX15" fmla="*/ 1804109 w 6100010"/>
              <a:gd name="connsiteY15" fmla="*/ 3713706 h 5449453"/>
              <a:gd name="connsiteX16" fmla="*/ 2330486 w 6100010"/>
              <a:gd name="connsiteY16" fmla="*/ 3187328 h 5449453"/>
              <a:gd name="connsiteX17" fmla="*/ 2330486 w 6100010"/>
              <a:gd name="connsiteY17" fmla="*/ 934688 h 5449453"/>
              <a:gd name="connsiteX18" fmla="*/ 1840405 w 6100010"/>
              <a:gd name="connsiteY18" fmla="*/ 934688 h 5449453"/>
              <a:gd name="connsiteX19" fmla="*/ 1840405 w 6100010"/>
              <a:gd name="connsiteY19" fmla="*/ 2815389 h 5449453"/>
              <a:gd name="connsiteX20" fmla="*/ 1516405 w 6100010"/>
              <a:gd name="connsiteY20" fmla="*/ 2815389 h 5449453"/>
              <a:gd name="connsiteX21" fmla="*/ 1516405 w 6100010"/>
              <a:gd name="connsiteY21" fmla="*/ 610688 h 5449453"/>
              <a:gd name="connsiteX22" fmla="*/ 1840405 w 6100010"/>
              <a:gd name="connsiteY22" fmla="*/ 610688 h 5449453"/>
              <a:gd name="connsiteX23" fmla="*/ 2330486 w 6100010"/>
              <a:gd name="connsiteY23" fmla="*/ 610688 h 5449453"/>
              <a:gd name="connsiteX24" fmla="*/ 2654486 w 6100010"/>
              <a:gd name="connsiteY24" fmla="*/ 610688 h 5449453"/>
              <a:gd name="connsiteX25" fmla="*/ 2654486 w 6100010"/>
              <a:gd name="connsiteY25" fmla="*/ 878306 h 5449453"/>
              <a:gd name="connsiteX26" fmla="*/ 5776010 w 6100010"/>
              <a:gd name="connsiteY26" fmla="*/ 878306 h 5449453"/>
              <a:gd name="connsiteX27" fmla="*/ 5776010 w 6100010"/>
              <a:gd name="connsiteY27" fmla="*/ 878306 h 5449453"/>
              <a:gd name="connsiteX28" fmla="*/ 6100010 w 6100010"/>
              <a:gd name="connsiteY28" fmla="*/ 878306 h 5449453"/>
              <a:gd name="connsiteX29" fmla="*/ 6100010 w 6100010"/>
              <a:gd name="connsiteY29" fmla="*/ 878306 h 5449453"/>
              <a:gd name="connsiteX30" fmla="*/ 6100010 w 6100010"/>
              <a:gd name="connsiteY30" fmla="*/ 1202305 h 5449453"/>
              <a:gd name="connsiteX31" fmla="*/ 6100010 w 6100010"/>
              <a:gd name="connsiteY31" fmla="*/ 5125453 h 5449453"/>
              <a:gd name="connsiteX32" fmla="*/ 6100010 w 6100010"/>
              <a:gd name="connsiteY32" fmla="*/ 5449453 h 5449453"/>
              <a:gd name="connsiteX33" fmla="*/ 5776010 w 6100010"/>
              <a:gd name="connsiteY33" fmla="*/ 5449453 h 5449453"/>
              <a:gd name="connsiteX34" fmla="*/ 324001 w 6100010"/>
              <a:gd name="connsiteY34" fmla="*/ 5449453 h 5449453"/>
              <a:gd name="connsiteX35" fmla="*/ 1 w 6100010"/>
              <a:gd name="connsiteY35" fmla="*/ 5449453 h 5449453"/>
              <a:gd name="connsiteX36" fmla="*/ 1 w 6100010"/>
              <a:gd name="connsiteY36" fmla="*/ 5449453 h 5449453"/>
              <a:gd name="connsiteX37" fmla="*/ 1 w 6100010"/>
              <a:gd name="connsiteY37" fmla="*/ 1202305 h 5449453"/>
              <a:gd name="connsiteX38" fmla="*/ 0 w 6100010"/>
              <a:gd name="connsiteY38" fmla="*/ 1202305 h 5449453"/>
              <a:gd name="connsiteX39" fmla="*/ 0 w 6100010"/>
              <a:gd name="connsiteY39" fmla="*/ 878306 h 5449453"/>
              <a:gd name="connsiteX40" fmla="*/ 637673 w 6100010"/>
              <a:gd name="connsiteY40" fmla="*/ 878306 h 5449453"/>
              <a:gd name="connsiteX41" fmla="*/ 637673 w 6100010"/>
              <a:gd name="connsiteY41" fmla="*/ 1202305 h 5449453"/>
              <a:gd name="connsiteX42" fmla="*/ 324001 w 6100010"/>
              <a:gd name="connsiteY42" fmla="*/ 1202305 h 5449453"/>
              <a:gd name="connsiteX43" fmla="*/ 324001 w 6100010"/>
              <a:gd name="connsiteY43" fmla="*/ 5125453 h 5449453"/>
              <a:gd name="connsiteX44" fmla="*/ 5776010 w 6100010"/>
              <a:gd name="connsiteY44" fmla="*/ 5125453 h 5449453"/>
              <a:gd name="connsiteX45" fmla="*/ 5776010 w 6100010"/>
              <a:gd name="connsiteY45" fmla="*/ 1202305 h 5449453"/>
              <a:gd name="connsiteX46" fmla="*/ 2654486 w 6100010"/>
              <a:gd name="connsiteY46" fmla="*/ 1202305 h 5449453"/>
              <a:gd name="connsiteX47" fmla="*/ 2654486 w 6100010"/>
              <a:gd name="connsiteY47" fmla="*/ 3320716 h 5449453"/>
              <a:gd name="connsiteX48" fmla="*/ 2634370 w 6100010"/>
              <a:gd name="connsiteY48" fmla="*/ 3320716 h 5449453"/>
              <a:gd name="connsiteX49" fmla="*/ 2644837 w 6100010"/>
              <a:gd name="connsiteY49" fmla="*/ 3331183 h 5449453"/>
              <a:gd name="connsiteX50" fmla="*/ 2033211 w 6100010"/>
              <a:gd name="connsiteY50" fmla="*/ 3942808 h 5449453"/>
              <a:gd name="connsiteX51" fmla="*/ 2039417 w 6100010"/>
              <a:gd name="connsiteY51" fmla="*/ 3949014 h 5449453"/>
              <a:gd name="connsiteX52" fmla="*/ 1810314 w 6100010"/>
              <a:gd name="connsiteY52" fmla="*/ 4178117 h 5449453"/>
              <a:gd name="connsiteX53" fmla="*/ 963379 w 6100010"/>
              <a:gd name="connsiteY53" fmla="*/ 3331182 h 5449453"/>
              <a:gd name="connsiteX54" fmla="*/ 973845 w 6100010"/>
              <a:gd name="connsiteY54" fmla="*/ 3320716 h 5449453"/>
              <a:gd name="connsiteX55" fmla="*/ 963379 w 6100010"/>
              <a:gd name="connsiteY55" fmla="*/ 3320716 h 5449453"/>
              <a:gd name="connsiteX56" fmla="*/ 963379 w 6100010"/>
              <a:gd name="connsiteY56" fmla="*/ 324001 h 5449453"/>
              <a:gd name="connsiteX57" fmla="*/ 963379 w 6100010"/>
              <a:gd name="connsiteY57" fmla="*/ 1 h 5449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100010" h="5449453">
                <a:moveTo>
                  <a:pt x="963379" y="0"/>
                </a:moveTo>
                <a:lnTo>
                  <a:pt x="1287379" y="0"/>
                </a:lnTo>
                <a:lnTo>
                  <a:pt x="1287379" y="1"/>
                </a:lnTo>
                <a:lnTo>
                  <a:pt x="2824929" y="1"/>
                </a:lnTo>
                <a:lnTo>
                  <a:pt x="2824929" y="0"/>
                </a:lnTo>
                <a:lnTo>
                  <a:pt x="3148929" y="0"/>
                </a:lnTo>
                <a:lnTo>
                  <a:pt x="3148929" y="1"/>
                </a:lnTo>
                <a:lnTo>
                  <a:pt x="3176336" y="1"/>
                </a:lnTo>
                <a:lnTo>
                  <a:pt x="3176336" y="324001"/>
                </a:lnTo>
                <a:lnTo>
                  <a:pt x="3148929" y="324001"/>
                </a:lnTo>
                <a:lnTo>
                  <a:pt x="3148929" y="625642"/>
                </a:lnTo>
                <a:lnTo>
                  <a:pt x="2824929" y="625642"/>
                </a:lnTo>
                <a:lnTo>
                  <a:pt x="2824929" y="324001"/>
                </a:lnTo>
                <a:lnTo>
                  <a:pt x="1287379" y="324001"/>
                </a:lnTo>
                <a:lnTo>
                  <a:pt x="1287379" y="3196976"/>
                </a:lnTo>
                <a:lnTo>
                  <a:pt x="1804109" y="3713706"/>
                </a:lnTo>
                <a:lnTo>
                  <a:pt x="2330486" y="3187328"/>
                </a:lnTo>
                <a:lnTo>
                  <a:pt x="2330486" y="934688"/>
                </a:lnTo>
                <a:lnTo>
                  <a:pt x="1840405" y="934688"/>
                </a:lnTo>
                <a:lnTo>
                  <a:pt x="1840405" y="2815389"/>
                </a:lnTo>
                <a:lnTo>
                  <a:pt x="1516405" y="2815389"/>
                </a:lnTo>
                <a:lnTo>
                  <a:pt x="1516405" y="610688"/>
                </a:lnTo>
                <a:lnTo>
                  <a:pt x="1840405" y="610688"/>
                </a:lnTo>
                <a:lnTo>
                  <a:pt x="2330486" y="610688"/>
                </a:lnTo>
                <a:lnTo>
                  <a:pt x="2654486" y="610688"/>
                </a:lnTo>
                <a:lnTo>
                  <a:pt x="2654486" y="878306"/>
                </a:lnTo>
                <a:lnTo>
                  <a:pt x="5776010" y="878306"/>
                </a:lnTo>
                <a:lnTo>
                  <a:pt x="5776010" y="878306"/>
                </a:lnTo>
                <a:lnTo>
                  <a:pt x="6100010" y="878306"/>
                </a:lnTo>
                <a:lnTo>
                  <a:pt x="6100010" y="878306"/>
                </a:lnTo>
                <a:lnTo>
                  <a:pt x="6100010" y="1202305"/>
                </a:lnTo>
                <a:lnTo>
                  <a:pt x="6100010" y="5125453"/>
                </a:lnTo>
                <a:lnTo>
                  <a:pt x="6100010" y="5449453"/>
                </a:lnTo>
                <a:lnTo>
                  <a:pt x="5776010" y="5449453"/>
                </a:lnTo>
                <a:lnTo>
                  <a:pt x="324001" y="5449453"/>
                </a:lnTo>
                <a:lnTo>
                  <a:pt x="1" y="5449453"/>
                </a:lnTo>
                <a:lnTo>
                  <a:pt x="1" y="5449453"/>
                </a:lnTo>
                <a:lnTo>
                  <a:pt x="1" y="1202305"/>
                </a:lnTo>
                <a:lnTo>
                  <a:pt x="0" y="1202305"/>
                </a:lnTo>
                <a:lnTo>
                  <a:pt x="0" y="878306"/>
                </a:lnTo>
                <a:lnTo>
                  <a:pt x="637673" y="878306"/>
                </a:lnTo>
                <a:lnTo>
                  <a:pt x="637673" y="1202305"/>
                </a:lnTo>
                <a:lnTo>
                  <a:pt x="324001" y="1202305"/>
                </a:lnTo>
                <a:lnTo>
                  <a:pt x="324001" y="5125453"/>
                </a:lnTo>
                <a:lnTo>
                  <a:pt x="5776010" y="5125453"/>
                </a:lnTo>
                <a:lnTo>
                  <a:pt x="5776010" y="1202305"/>
                </a:lnTo>
                <a:lnTo>
                  <a:pt x="2654486" y="1202305"/>
                </a:lnTo>
                <a:lnTo>
                  <a:pt x="2654486" y="3320716"/>
                </a:lnTo>
                <a:lnTo>
                  <a:pt x="2634370" y="3320716"/>
                </a:lnTo>
                <a:lnTo>
                  <a:pt x="2644837" y="3331183"/>
                </a:lnTo>
                <a:lnTo>
                  <a:pt x="2033211" y="3942808"/>
                </a:lnTo>
                <a:lnTo>
                  <a:pt x="2039417" y="3949014"/>
                </a:lnTo>
                <a:lnTo>
                  <a:pt x="1810314" y="4178117"/>
                </a:lnTo>
                <a:lnTo>
                  <a:pt x="963379" y="3331182"/>
                </a:lnTo>
                <a:lnTo>
                  <a:pt x="973845" y="3320716"/>
                </a:lnTo>
                <a:lnTo>
                  <a:pt x="963379" y="3320716"/>
                </a:lnTo>
                <a:lnTo>
                  <a:pt x="963379" y="324001"/>
                </a:lnTo>
                <a:lnTo>
                  <a:pt x="963379" y="1"/>
                </a:lnTo>
                <a:close/>
              </a:path>
            </a:pathLst>
          </a:custGeom>
          <a:solidFill>
            <a:srgbClr val="D8060A"/>
          </a:solidFill>
          <a:ln w="12700" cap="flat" cmpd="sng" algn="ctr">
            <a:solidFill>
              <a:srgbClr val="C00000"/>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spTree>
    <p:extLst>
      <p:ext uri="{BB962C8B-B14F-4D97-AF65-F5344CB8AC3E}">
        <p14:creationId xmlns:p14="http://schemas.microsoft.com/office/powerpoint/2010/main" val="9780665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7"/>
          <p:cNvSpPr txBox="1"/>
          <p:nvPr/>
        </p:nvSpPr>
        <p:spPr>
          <a:xfrm>
            <a:off x="0" y="764704"/>
            <a:ext cx="9144000" cy="492438"/>
          </a:xfrm>
          <a:prstGeom prst="rect">
            <a:avLst/>
          </a:prstGeom>
          <a:noFill/>
        </p:spPr>
        <p:txBody>
          <a:bodyPr wrap="square" lIns="121917" tIns="60958" rIns="121917" bIns="60958" rtlCol="0">
            <a:spAutoFit/>
          </a:bodyPr>
          <a:lstStyle/>
          <a:p>
            <a:pPr algn="ctr" defTabSz="1218565" eaLnBrk="1" fontAlgn="auto" hangingPunct="1">
              <a:spcBef>
                <a:spcPts val="0"/>
              </a:spcBef>
              <a:spcAft>
                <a:spcPts val="0"/>
              </a:spcAft>
            </a:pPr>
            <a:r>
              <a:rPr lang="zh-CN" altLang="en-US" sz="2400" b="1" dirty="0">
                <a:solidFill>
                  <a:srgbClr val="C00000"/>
                </a:solidFill>
                <a:latin typeface="Arial"/>
                <a:ea typeface="微软雅黑"/>
              </a:rPr>
              <a:t>从“健全社会主义法制”到“健全社会主义法治</a:t>
            </a:r>
            <a:r>
              <a:rPr lang="zh-CN" altLang="en-US" sz="2400" b="1" dirty="0" smtClean="0">
                <a:solidFill>
                  <a:srgbClr val="C00000"/>
                </a:solidFill>
                <a:latin typeface="Arial"/>
                <a:ea typeface="微软雅黑"/>
              </a:rPr>
              <a:t>”的意义</a:t>
            </a:r>
            <a:endParaRPr lang="zh-CN" altLang="en-US" sz="2400" b="1" dirty="0">
              <a:solidFill>
                <a:srgbClr val="C00000"/>
              </a:solidFill>
              <a:latin typeface="微软雅黑"/>
              <a:ea typeface="微软雅黑"/>
              <a:cs typeface="Times New Roman" pitchFamily="18" charset="0"/>
            </a:endParaRPr>
          </a:p>
        </p:txBody>
      </p:sp>
      <p:sp>
        <p:nvSpPr>
          <p:cNvPr id="2" name="矩形 1"/>
          <p:cNvSpPr/>
          <p:nvPr/>
        </p:nvSpPr>
        <p:spPr>
          <a:xfrm>
            <a:off x="791580" y="1988840"/>
            <a:ext cx="7560840" cy="2144177"/>
          </a:xfrm>
          <a:prstGeom prst="rect">
            <a:avLst/>
          </a:prstGeom>
        </p:spPr>
        <p:txBody>
          <a:bodyPr wrap="square">
            <a:spAutoFit/>
          </a:bodyPr>
          <a:lstStyle/>
          <a:p>
            <a:pPr indent="457200">
              <a:lnSpc>
                <a:spcPts val="4000"/>
              </a:lnSpc>
            </a:pPr>
            <a:r>
              <a:rPr lang="zh-CN" altLang="en-US" dirty="0" smtClean="0">
                <a:latin typeface="华文中宋" panose="02010600040101010101" pitchFamily="2" charset="-122"/>
                <a:ea typeface="华文中宋" panose="02010600040101010101" pitchFamily="2" charset="-122"/>
              </a:rPr>
              <a:t>是</a:t>
            </a:r>
            <a:r>
              <a:rPr lang="zh-CN" altLang="en-US" dirty="0">
                <a:latin typeface="华文中宋" panose="02010600040101010101" pitchFamily="2" charset="-122"/>
                <a:ea typeface="华文中宋" panose="02010600040101010101" pitchFamily="2" charset="-122"/>
              </a:rPr>
              <a:t>我们党依法治国理念和方式的新飞跃</a:t>
            </a:r>
            <a:r>
              <a:rPr lang="zh-CN" altLang="en-US" dirty="0" smtClean="0">
                <a:latin typeface="华文中宋" panose="02010600040101010101" pitchFamily="2" charset="-122"/>
                <a:ea typeface="华文中宋" panose="02010600040101010101" pitchFamily="2" charset="-122"/>
              </a:rPr>
              <a:t>。有利于</a:t>
            </a:r>
            <a:r>
              <a:rPr lang="zh-CN" altLang="en-US" dirty="0">
                <a:latin typeface="华文中宋" panose="02010600040101010101" pitchFamily="2" charset="-122"/>
                <a:ea typeface="华文中宋" panose="02010600040101010101" pitchFamily="2" charset="-122"/>
              </a:rPr>
              <a:t>推进全面依法治国，建设中国特色社会主义法治体系，加快实现国家治理体系和治理能力现代化，为党和国家事业发展提供根本性、全局性、稳定性、长期性的制度保障</a:t>
            </a:r>
            <a:r>
              <a:rPr lang="zh-CN" altLang="en-US" dirty="0" smtClean="0">
                <a:latin typeface="华文中宋" panose="02010600040101010101" pitchFamily="2" charset="-122"/>
                <a:ea typeface="华文中宋" panose="02010600040101010101" pitchFamily="2" charset="-122"/>
              </a:rPr>
              <a:t>。</a:t>
            </a:r>
            <a:endParaRPr lang="en-US" altLang="zh-CN" dirty="0" smtClean="0">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27937483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7"/>
          <p:cNvSpPr txBox="1"/>
          <p:nvPr/>
        </p:nvSpPr>
        <p:spPr>
          <a:xfrm>
            <a:off x="4936" y="531027"/>
            <a:ext cx="9144000" cy="492438"/>
          </a:xfrm>
          <a:prstGeom prst="rect">
            <a:avLst/>
          </a:prstGeom>
          <a:noFill/>
        </p:spPr>
        <p:txBody>
          <a:bodyPr wrap="square" lIns="121917" tIns="60958" rIns="121917" bIns="60958" rtlCol="0">
            <a:spAutoFit/>
          </a:bodyPr>
          <a:lstStyle/>
          <a:p>
            <a:pPr algn="ctr" defTabSz="1218565" eaLnBrk="1" fontAlgn="auto" hangingPunct="1">
              <a:spcBef>
                <a:spcPts val="0"/>
              </a:spcBef>
              <a:spcAft>
                <a:spcPts val="0"/>
              </a:spcAft>
            </a:pPr>
            <a:r>
              <a:rPr lang="zh-CN" altLang="en-US" sz="2400" b="1" dirty="0">
                <a:solidFill>
                  <a:srgbClr val="C00000"/>
                </a:solidFill>
                <a:latin typeface="Arial"/>
                <a:ea typeface="微软雅黑"/>
              </a:rPr>
              <a:t>把</a:t>
            </a:r>
            <a:r>
              <a:rPr lang="zh-CN" altLang="en-US" sz="2400" b="1" dirty="0" smtClean="0">
                <a:solidFill>
                  <a:srgbClr val="C00000"/>
                </a:solidFill>
                <a:latin typeface="Arial"/>
                <a:ea typeface="微软雅黑"/>
              </a:rPr>
              <a:t>“贯彻新</a:t>
            </a:r>
            <a:r>
              <a:rPr lang="zh-CN" altLang="en-US" sz="2400" b="1" dirty="0">
                <a:solidFill>
                  <a:srgbClr val="C00000"/>
                </a:solidFill>
                <a:latin typeface="Arial"/>
                <a:ea typeface="微软雅黑"/>
              </a:rPr>
              <a:t>发展理念”写入</a:t>
            </a:r>
            <a:r>
              <a:rPr lang="zh-CN" altLang="en-US" sz="2400" b="1" dirty="0" smtClean="0">
                <a:solidFill>
                  <a:srgbClr val="C00000"/>
                </a:solidFill>
                <a:latin typeface="Arial"/>
                <a:ea typeface="微软雅黑"/>
              </a:rPr>
              <a:t>宪法的意义</a:t>
            </a:r>
            <a:endParaRPr lang="zh-CN" altLang="en-US" sz="2400" b="1" dirty="0">
              <a:solidFill>
                <a:srgbClr val="C00000"/>
              </a:solidFill>
              <a:latin typeface="微软雅黑"/>
              <a:ea typeface="微软雅黑"/>
              <a:cs typeface="Times New Roman" pitchFamily="18" charset="0"/>
            </a:endParaRPr>
          </a:p>
        </p:txBody>
      </p:sp>
      <p:sp>
        <p:nvSpPr>
          <p:cNvPr id="2" name="矩形 1"/>
          <p:cNvSpPr/>
          <p:nvPr/>
        </p:nvSpPr>
        <p:spPr>
          <a:xfrm>
            <a:off x="634498" y="1268760"/>
            <a:ext cx="7884876" cy="4324261"/>
          </a:xfrm>
          <a:prstGeom prst="rect">
            <a:avLst/>
          </a:prstGeom>
        </p:spPr>
        <p:txBody>
          <a:bodyPr wrap="square">
            <a:spAutoFit/>
          </a:bodyPr>
          <a:lstStyle/>
          <a:p>
            <a:pPr indent="457200">
              <a:lnSpc>
                <a:spcPts val="3000"/>
              </a:lnSpc>
            </a:pPr>
            <a:r>
              <a:rPr lang="zh-CN" altLang="en-US" b="1" dirty="0">
                <a:solidFill>
                  <a:srgbClr val="C00000"/>
                </a:solidFill>
                <a:latin typeface="华文中宋" panose="02010600040101010101" pitchFamily="2" charset="-122"/>
                <a:ea typeface="华文中宋" panose="02010600040101010101" pitchFamily="2" charset="-122"/>
              </a:rPr>
              <a:t>创新、协调、绿色、开放、共享的新发展理念，是习近平新时代中国特色社会主义经济思想的主要内容。把“新发展理念”写入宪法，有利于从宪法上确认这一重要理论成果，更好发挥其在决胜全面建成小康社会，开启全面建设社会主义现代化国家新征程中对我国经济发展的重要指导作用。</a:t>
            </a:r>
          </a:p>
          <a:p>
            <a:pPr indent="457200">
              <a:lnSpc>
                <a:spcPts val="3000"/>
              </a:lnSpc>
            </a:pPr>
            <a:r>
              <a:rPr lang="zh-CN" altLang="en-US" b="1" dirty="0" smtClean="0">
                <a:latin typeface="华文中宋" panose="02010600040101010101" pitchFamily="2" charset="-122"/>
                <a:ea typeface="华文中宋" panose="02010600040101010101" pitchFamily="2" charset="-122"/>
              </a:rPr>
              <a:t>创新</a:t>
            </a:r>
            <a:r>
              <a:rPr lang="zh-CN" altLang="en-US" dirty="0">
                <a:latin typeface="华文中宋" panose="02010600040101010101" pitchFamily="2" charset="-122"/>
                <a:ea typeface="华文中宋" panose="02010600040101010101" pitchFamily="2" charset="-122"/>
              </a:rPr>
              <a:t>指向发展的动力性问题，</a:t>
            </a:r>
            <a:r>
              <a:rPr lang="zh-CN" altLang="en-US" b="1" dirty="0">
                <a:latin typeface="华文中宋" panose="02010600040101010101" pitchFamily="2" charset="-122"/>
                <a:ea typeface="华文中宋" panose="02010600040101010101" pitchFamily="2" charset="-122"/>
              </a:rPr>
              <a:t>协调</a:t>
            </a:r>
            <a:r>
              <a:rPr lang="zh-CN" altLang="en-US" dirty="0">
                <a:latin typeface="华文中宋" panose="02010600040101010101" pitchFamily="2" charset="-122"/>
                <a:ea typeface="华文中宋" panose="02010600040101010101" pitchFamily="2" charset="-122"/>
              </a:rPr>
              <a:t>指向发展的平衡性问题，</a:t>
            </a:r>
            <a:r>
              <a:rPr lang="zh-CN" altLang="en-US" b="1" dirty="0">
                <a:latin typeface="华文中宋" panose="02010600040101010101" pitchFamily="2" charset="-122"/>
                <a:ea typeface="华文中宋" panose="02010600040101010101" pitchFamily="2" charset="-122"/>
              </a:rPr>
              <a:t>绿色</a:t>
            </a:r>
            <a:r>
              <a:rPr lang="zh-CN" altLang="en-US" dirty="0">
                <a:latin typeface="华文中宋" panose="02010600040101010101" pitchFamily="2" charset="-122"/>
                <a:ea typeface="华文中宋" panose="02010600040101010101" pitchFamily="2" charset="-122"/>
              </a:rPr>
              <a:t>指向发展的永续性问题，</a:t>
            </a:r>
            <a:r>
              <a:rPr lang="zh-CN" altLang="en-US" b="1" dirty="0">
                <a:latin typeface="华文中宋" panose="02010600040101010101" pitchFamily="2" charset="-122"/>
                <a:ea typeface="华文中宋" panose="02010600040101010101" pitchFamily="2" charset="-122"/>
              </a:rPr>
              <a:t>开放</a:t>
            </a:r>
            <a:r>
              <a:rPr lang="zh-CN" altLang="en-US" dirty="0">
                <a:latin typeface="华文中宋" panose="02010600040101010101" pitchFamily="2" charset="-122"/>
                <a:ea typeface="华文中宋" panose="02010600040101010101" pitchFamily="2" charset="-122"/>
              </a:rPr>
              <a:t>指向发展的联动性问题，</a:t>
            </a:r>
            <a:r>
              <a:rPr lang="zh-CN" altLang="en-US" b="1" dirty="0">
                <a:latin typeface="华文中宋" panose="02010600040101010101" pitchFamily="2" charset="-122"/>
                <a:ea typeface="华文中宋" panose="02010600040101010101" pitchFamily="2" charset="-122"/>
              </a:rPr>
              <a:t>共享</a:t>
            </a:r>
            <a:r>
              <a:rPr lang="zh-CN" altLang="en-US" dirty="0">
                <a:latin typeface="华文中宋" panose="02010600040101010101" pitchFamily="2" charset="-122"/>
                <a:ea typeface="华文中宋" panose="02010600040101010101" pitchFamily="2" charset="-122"/>
              </a:rPr>
              <a:t>指向发展的人民性问题</a:t>
            </a:r>
            <a:r>
              <a:rPr lang="zh-CN" altLang="en-US" dirty="0" smtClean="0">
                <a:latin typeface="华文中宋" panose="02010600040101010101" pitchFamily="2" charset="-122"/>
                <a:ea typeface="华文中宋" panose="02010600040101010101" pitchFamily="2" charset="-122"/>
              </a:rPr>
              <a:t>。展现</a:t>
            </a:r>
            <a:r>
              <a:rPr lang="zh-CN" altLang="en-US" dirty="0">
                <a:latin typeface="华文中宋" panose="02010600040101010101" pitchFamily="2" charset="-122"/>
                <a:ea typeface="华文中宋" panose="02010600040101010101" pitchFamily="2" charset="-122"/>
              </a:rPr>
              <a:t>了转变发展方式、增强发展动能、厚植发展优势的中国方案。树立和践行新发展理念，是对内破解发展不平衡不充分难题、对外保持中国经济体系活力的根本出路。</a:t>
            </a:r>
          </a:p>
          <a:p>
            <a:pPr indent="457200">
              <a:lnSpc>
                <a:spcPts val="3000"/>
              </a:lnSpc>
            </a:pPr>
            <a:r>
              <a:rPr lang="zh-CN" altLang="en-US" dirty="0" smtClean="0">
                <a:latin typeface="华文中宋" panose="02010600040101010101" pitchFamily="2" charset="-122"/>
                <a:ea typeface="华文中宋" panose="02010600040101010101" pitchFamily="2" charset="-122"/>
              </a:rPr>
              <a:t>将</a:t>
            </a:r>
            <a:r>
              <a:rPr lang="zh-CN" altLang="en-US" dirty="0">
                <a:latin typeface="华文中宋" panose="02010600040101010101" pitchFamily="2" charset="-122"/>
                <a:ea typeface="华文中宋" panose="02010600040101010101" pitchFamily="2" charset="-122"/>
              </a:rPr>
              <a:t>新发展理念写入宪法，实现了中国特色社会主义发展道路与法治进程的高度契合，为国家富强、民族振兴、人民幸福提供了</a:t>
            </a:r>
            <a:r>
              <a:rPr lang="zh-CN" altLang="en-US" b="1" dirty="0" smtClean="0">
                <a:latin typeface="华文中宋" panose="02010600040101010101" pitchFamily="2" charset="-122"/>
                <a:ea typeface="华文中宋" panose="02010600040101010101" pitchFamily="2" charset="-122"/>
              </a:rPr>
              <a:t>根本法律</a:t>
            </a:r>
            <a:r>
              <a:rPr lang="zh-CN" altLang="en-US" b="1" dirty="0">
                <a:latin typeface="华文中宋" panose="02010600040101010101" pitchFamily="2" charset="-122"/>
                <a:ea typeface="华文中宋" panose="02010600040101010101" pitchFamily="2" charset="-122"/>
              </a:rPr>
              <a:t>制度保证</a:t>
            </a:r>
            <a:r>
              <a:rPr lang="zh-CN" altLang="en-US" dirty="0" smtClean="0">
                <a:latin typeface="华文中宋" panose="02010600040101010101" pitchFamily="2" charset="-122"/>
                <a:ea typeface="华文中宋" panose="02010600040101010101" pitchFamily="2" charset="-122"/>
              </a:rPr>
              <a:t>。</a:t>
            </a:r>
            <a:endParaRPr lang="zh-CN" altLang="en-US" dirty="0">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19362565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7"/>
          <p:cNvSpPr txBox="1"/>
          <p:nvPr/>
        </p:nvSpPr>
        <p:spPr>
          <a:xfrm>
            <a:off x="0" y="662424"/>
            <a:ext cx="9144000" cy="861770"/>
          </a:xfrm>
          <a:prstGeom prst="rect">
            <a:avLst/>
          </a:prstGeom>
          <a:noFill/>
        </p:spPr>
        <p:txBody>
          <a:bodyPr wrap="square" lIns="121917" tIns="60958" rIns="121917" bIns="60958" rtlCol="0">
            <a:spAutoFit/>
          </a:bodyPr>
          <a:lstStyle/>
          <a:p>
            <a:pPr algn="ctr" defTabSz="1218565" eaLnBrk="1" fontAlgn="auto" hangingPunct="1">
              <a:spcBef>
                <a:spcPts val="0"/>
              </a:spcBef>
              <a:spcAft>
                <a:spcPts val="0"/>
              </a:spcAft>
            </a:pPr>
            <a:r>
              <a:rPr lang="zh-CN" altLang="en-US" sz="2400" b="1" dirty="0" smtClean="0">
                <a:solidFill>
                  <a:srgbClr val="C00000"/>
                </a:solidFill>
                <a:latin typeface="Arial"/>
                <a:ea typeface="微软雅黑"/>
              </a:rPr>
              <a:t>把社会文明、</a:t>
            </a:r>
            <a:r>
              <a:rPr lang="zh-CN" altLang="en-US" sz="2400" b="1" dirty="0">
                <a:solidFill>
                  <a:srgbClr val="C00000"/>
                </a:solidFill>
                <a:latin typeface="Arial"/>
                <a:ea typeface="微软雅黑"/>
              </a:rPr>
              <a:t>生态文明、社会主义现代化</a:t>
            </a:r>
            <a:r>
              <a:rPr lang="zh-CN" altLang="en-US" sz="2400" b="1" dirty="0" smtClean="0">
                <a:solidFill>
                  <a:srgbClr val="C00000"/>
                </a:solidFill>
                <a:latin typeface="Arial"/>
                <a:ea typeface="微软雅黑"/>
              </a:rPr>
              <a:t>强国、中华民族</a:t>
            </a:r>
            <a:r>
              <a:rPr lang="zh-CN" altLang="en-US" sz="2400" b="1" dirty="0">
                <a:solidFill>
                  <a:srgbClr val="C00000"/>
                </a:solidFill>
                <a:latin typeface="Arial"/>
                <a:ea typeface="微软雅黑"/>
              </a:rPr>
              <a:t>伟大复兴写入</a:t>
            </a:r>
            <a:r>
              <a:rPr lang="zh-CN" altLang="en-US" sz="2400" b="1" dirty="0" smtClean="0">
                <a:solidFill>
                  <a:srgbClr val="C00000"/>
                </a:solidFill>
                <a:latin typeface="Arial"/>
                <a:ea typeface="微软雅黑"/>
              </a:rPr>
              <a:t>宪法的意义</a:t>
            </a:r>
            <a:endParaRPr lang="zh-CN" altLang="en-US" sz="2400" b="1" dirty="0">
              <a:solidFill>
                <a:srgbClr val="C00000"/>
              </a:solidFill>
              <a:latin typeface="微软雅黑"/>
              <a:ea typeface="微软雅黑"/>
              <a:cs typeface="Times New Roman" pitchFamily="18" charset="0"/>
            </a:endParaRPr>
          </a:p>
        </p:txBody>
      </p:sp>
      <p:sp>
        <p:nvSpPr>
          <p:cNvPr id="2" name="矩形 1"/>
          <p:cNvSpPr/>
          <p:nvPr/>
        </p:nvSpPr>
        <p:spPr>
          <a:xfrm>
            <a:off x="503548" y="1700808"/>
            <a:ext cx="8136904" cy="3683060"/>
          </a:xfrm>
          <a:prstGeom prst="rect">
            <a:avLst/>
          </a:prstGeom>
        </p:spPr>
        <p:txBody>
          <a:bodyPr wrap="square">
            <a:spAutoFit/>
          </a:bodyPr>
          <a:lstStyle/>
          <a:p>
            <a:pPr indent="457200">
              <a:lnSpc>
                <a:spcPts val="3500"/>
              </a:lnSpc>
            </a:pPr>
            <a:r>
              <a:rPr lang="zh-CN" altLang="en-US" dirty="0" smtClean="0">
                <a:latin typeface="华文中宋" panose="02010600040101010101" pitchFamily="2" charset="-122"/>
                <a:ea typeface="华文中宋" panose="02010600040101010101" pitchFamily="2" charset="-122"/>
              </a:rPr>
              <a:t>从物质文明、政治文明和精神文明协调发展到物质文明、政治文明、精神文明、</a:t>
            </a:r>
            <a:r>
              <a:rPr lang="zh-CN" altLang="en-US" b="1" dirty="0" smtClean="0">
                <a:latin typeface="华文中宋" panose="02010600040101010101" pitchFamily="2" charset="-122"/>
                <a:ea typeface="华文中宋" panose="02010600040101010101" pitchFamily="2" charset="-122"/>
              </a:rPr>
              <a:t>社会文明、生态文明</a:t>
            </a:r>
            <a:r>
              <a:rPr lang="zh-CN" altLang="en-US" dirty="0" smtClean="0">
                <a:latin typeface="华文中宋" panose="02010600040101010101" pitchFamily="2" charset="-122"/>
                <a:ea typeface="华文中宋" panose="02010600040101010101" pitchFamily="2" charset="-122"/>
              </a:rPr>
              <a:t>协调发展，</a:t>
            </a:r>
            <a:r>
              <a:rPr lang="zh-CN" altLang="en-US" b="1" dirty="0" smtClean="0">
                <a:solidFill>
                  <a:srgbClr val="C00000"/>
                </a:solidFill>
                <a:latin typeface="华文中宋" panose="02010600040101010101" pitchFamily="2" charset="-122"/>
                <a:ea typeface="华文中宋" panose="02010600040101010101" pitchFamily="2" charset="-122"/>
              </a:rPr>
              <a:t>是党</a:t>
            </a:r>
            <a:r>
              <a:rPr lang="zh-CN" altLang="en-US" b="1" dirty="0">
                <a:solidFill>
                  <a:srgbClr val="C00000"/>
                </a:solidFill>
                <a:latin typeface="华文中宋" panose="02010600040101010101" pitchFamily="2" charset="-122"/>
                <a:ea typeface="华文中宋" panose="02010600040101010101" pitchFamily="2" charset="-122"/>
              </a:rPr>
              <a:t>对社会主义建设规律认识的深化，是对中国特色社会主义事业总体布局的丰富和完善</a:t>
            </a:r>
            <a:r>
              <a:rPr lang="zh-CN" altLang="en-US" dirty="0" smtClean="0">
                <a:latin typeface="华文中宋" panose="02010600040101010101" pitchFamily="2" charset="-122"/>
                <a:ea typeface="华文中宋" panose="02010600040101010101" pitchFamily="2" charset="-122"/>
              </a:rPr>
              <a:t>。</a:t>
            </a:r>
            <a:endParaRPr lang="en-US" altLang="zh-CN" dirty="0" smtClean="0">
              <a:latin typeface="华文中宋" panose="02010600040101010101" pitchFamily="2" charset="-122"/>
              <a:ea typeface="华文中宋" panose="02010600040101010101" pitchFamily="2" charset="-122"/>
            </a:endParaRPr>
          </a:p>
          <a:p>
            <a:pPr indent="457200">
              <a:lnSpc>
                <a:spcPts val="3500"/>
              </a:lnSpc>
            </a:pPr>
            <a:r>
              <a:rPr lang="zh-CN" altLang="en-US" dirty="0" smtClean="0">
                <a:latin typeface="华文中宋" panose="02010600040101010101" pitchFamily="2" charset="-122"/>
                <a:ea typeface="华文中宋" panose="02010600040101010101" pitchFamily="2" charset="-122"/>
              </a:rPr>
              <a:t>把</a:t>
            </a:r>
            <a:r>
              <a:rPr lang="zh-CN" altLang="en-US" dirty="0">
                <a:latin typeface="华文中宋" panose="02010600040101010101" pitchFamily="2" charset="-122"/>
                <a:ea typeface="华文中宋" panose="02010600040101010101" pitchFamily="2" charset="-122"/>
              </a:rPr>
              <a:t>我国建设成为富强民主文明和谐美丽的社会主义现代化强国，实现中华民族伟大复兴，</a:t>
            </a:r>
            <a:r>
              <a:rPr lang="zh-CN" altLang="en-US" dirty="0" smtClean="0">
                <a:latin typeface="华文中宋" panose="02010600040101010101" pitchFamily="2" charset="-122"/>
                <a:ea typeface="华文中宋" panose="02010600040101010101" pitchFamily="2" charset="-122"/>
              </a:rPr>
              <a:t>是十九</a:t>
            </a:r>
            <a:r>
              <a:rPr lang="zh-CN" altLang="en-US" dirty="0">
                <a:latin typeface="华文中宋" panose="02010600040101010101" pitchFamily="2" charset="-122"/>
                <a:ea typeface="华文中宋" panose="02010600040101010101" pitchFamily="2" charset="-122"/>
              </a:rPr>
              <a:t>大确立的奋斗目标。宪法作</a:t>
            </a:r>
            <a:r>
              <a:rPr lang="zh-CN" altLang="en-US" dirty="0" smtClean="0">
                <a:latin typeface="华文中宋" panose="02010600040101010101" pitchFamily="2" charset="-122"/>
                <a:ea typeface="华文中宋" panose="02010600040101010101" pitchFamily="2" charset="-122"/>
              </a:rPr>
              <a:t>如上修改</a:t>
            </a:r>
            <a:r>
              <a:rPr lang="zh-CN" altLang="en-US" dirty="0">
                <a:latin typeface="华文中宋" panose="02010600040101010101" pitchFamily="2" charset="-122"/>
                <a:ea typeface="华文中宋" panose="02010600040101010101" pitchFamily="2" charset="-122"/>
              </a:rPr>
              <a:t>，在</a:t>
            </a:r>
            <a:r>
              <a:rPr lang="zh-CN" altLang="en-US" b="1" dirty="0">
                <a:latin typeface="华文中宋" panose="02010600040101010101" pitchFamily="2" charset="-122"/>
                <a:ea typeface="华文中宋" panose="02010600040101010101" pitchFamily="2" charset="-122"/>
              </a:rPr>
              <a:t>表述上</a:t>
            </a:r>
            <a:r>
              <a:rPr lang="zh-CN" altLang="en-US" b="1" dirty="0" smtClean="0">
                <a:latin typeface="华文中宋" panose="02010600040101010101" pitchFamily="2" charset="-122"/>
                <a:ea typeface="华文中宋" panose="02010600040101010101" pitchFamily="2" charset="-122"/>
              </a:rPr>
              <a:t>与十九</a:t>
            </a:r>
            <a:r>
              <a:rPr lang="zh-CN" altLang="en-US" b="1" dirty="0">
                <a:latin typeface="华文中宋" panose="02010600040101010101" pitchFamily="2" charset="-122"/>
                <a:ea typeface="华文中宋" panose="02010600040101010101" pitchFamily="2" charset="-122"/>
              </a:rPr>
              <a:t>大报告相一致</a:t>
            </a:r>
            <a:r>
              <a:rPr lang="zh-CN" altLang="en-US" dirty="0">
                <a:latin typeface="华文中宋" panose="02010600040101010101" pitchFamily="2" charset="-122"/>
                <a:ea typeface="华文中宋" panose="02010600040101010101" pitchFamily="2" charset="-122"/>
              </a:rPr>
              <a:t>，有利于引领全党全国人民把握规律、科学布局，在新时代不断开创党和国家事业发展新局面，齐心协力为实现“两个一百年”奋斗目标、实现中华民族伟大复兴的中国梦而不懈奋斗</a:t>
            </a:r>
            <a:r>
              <a:rPr lang="zh-CN" altLang="en-US" dirty="0" smtClean="0">
                <a:latin typeface="华文中宋" panose="02010600040101010101" pitchFamily="2" charset="-122"/>
                <a:ea typeface="华文中宋" panose="02010600040101010101" pitchFamily="2" charset="-122"/>
              </a:rPr>
              <a:t>。</a:t>
            </a:r>
            <a:endParaRPr lang="en-US" altLang="zh-CN" dirty="0" smtClean="0">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13279619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文本框 17"/>
          <p:cNvSpPr txBox="1"/>
          <p:nvPr/>
        </p:nvSpPr>
        <p:spPr>
          <a:xfrm>
            <a:off x="0" y="233486"/>
            <a:ext cx="9144000" cy="492438"/>
          </a:xfrm>
          <a:prstGeom prst="rect">
            <a:avLst/>
          </a:prstGeom>
          <a:noFill/>
        </p:spPr>
        <p:txBody>
          <a:bodyPr wrap="square" lIns="121917" tIns="60958" rIns="121917" bIns="60958" rtlCol="0">
            <a:spAutoFit/>
          </a:bodyPr>
          <a:lstStyle/>
          <a:p>
            <a:pPr algn="ctr" defTabSz="1218565" eaLnBrk="1" fontAlgn="auto" hangingPunct="1">
              <a:spcBef>
                <a:spcPts val="0"/>
              </a:spcBef>
              <a:spcAft>
                <a:spcPts val="0"/>
              </a:spcAft>
            </a:pPr>
            <a:r>
              <a:rPr lang="zh-CN" altLang="en-US" sz="2400" b="1" dirty="0">
                <a:solidFill>
                  <a:srgbClr val="C00000"/>
                </a:solidFill>
                <a:latin typeface="Arial"/>
                <a:ea typeface="微软雅黑"/>
              </a:rPr>
              <a:t>序言第十</a:t>
            </a:r>
            <a:r>
              <a:rPr lang="zh-CN" altLang="en-US" sz="2400" b="1" dirty="0" smtClean="0">
                <a:solidFill>
                  <a:srgbClr val="C00000"/>
                </a:solidFill>
                <a:latin typeface="Arial"/>
                <a:ea typeface="微软雅黑"/>
              </a:rPr>
              <a:t>自然段</a:t>
            </a:r>
            <a:r>
              <a:rPr lang="zh-CN" altLang="en-US" sz="2400" b="1" dirty="0">
                <a:solidFill>
                  <a:srgbClr val="0067AC"/>
                </a:solidFill>
                <a:latin typeface="Arial"/>
                <a:ea typeface="微软雅黑"/>
              </a:rPr>
              <a:t>（修改前后对比</a:t>
            </a:r>
            <a:r>
              <a:rPr lang="zh-CN" altLang="en-US" sz="2400" b="1" dirty="0" smtClean="0">
                <a:solidFill>
                  <a:srgbClr val="0067AC"/>
                </a:solidFill>
                <a:latin typeface="Arial"/>
                <a:ea typeface="微软雅黑"/>
              </a:rPr>
              <a:t>）</a:t>
            </a:r>
            <a:endParaRPr lang="zh-CN" altLang="en-US" sz="2400" b="1" dirty="0">
              <a:solidFill>
                <a:srgbClr val="0067AC"/>
              </a:solidFill>
              <a:latin typeface="微软雅黑"/>
              <a:ea typeface="微软雅黑"/>
              <a:cs typeface="Times New Roman" pitchFamily="18" charset="0"/>
            </a:endParaRPr>
          </a:p>
        </p:txBody>
      </p:sp>
      <p:sp>
        <p:nvSpPr>
          <p:cNvPr id="32" name="下箭头 31"/>
          <p:cNvSpPr/>
          <p:nvPr/>
        </p:nvSpPr>
        <p:spPr>
          <a:xfrm rot="16200000">
            <a:off x="4321558" y="3503373"/>
            <a:ext cx="388655" cy="417537"/>
          </a:xfrm>
          <a:prstGeom prst="downArrow">
            <a:avLst/>
          </a:prstGeom>
          <a:solidFill>
            <a:schemeClr val="bg1">
              <a:lumMod val="50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tabLst/>
              <a:defRPr/>
            </a:pPr>
            <a:endParaRPr kumimoji="0" lang="zh-CN" altLang="en-US" sz="1600" b="0" i="0" u="none" strike="noStrike" kern="0" cap="none" spc="0" normalizeH="0" baseline="0" noProof="0" smtClean="0">
              <a:ln>
                <a:noFill/>
              </a:ln>
              <a:solidFill>
                <a:prstClr val="white"/>
              </a:solidFill>
              <a:effectLst/>
              <a:uLnTx/>
              <a:uFillTx/>
              <a:latin typeface="Arial"/>
              <a:ea typeface="微软雅黑"/>
              <a:cs typeface="+mn-cs"/>
            </a:endParaRPr>
          </a:p>
        </p:txBody>
      </p:sp>
      <p:sp>
        <p:nvSpPr>
          <p:cNvPr id="33" name="TextBox 32"/>
          <p:cNvSpPr txBox="1"/>
          <p:nvPr/>
        </p:nvSpPr>
        <p:spPr bwMode="auto">
          <a:xfrm>
            <a:off x="395536" y="956580"/>
            <a:ext cx="3729652" cy="5511124"/>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2500"/>
              </a:lnSpc>
            </a:pPr>
            <a:r>
              <a:rPr lang="zh-CN" altLang="zh-CN" sz="1600" dirty="0">
                <a:solidFill>
                  <a:srgbClr val="000000"/>
                </a:solidFill>
                <a:latin typeface="华文中宋" panose="02010600040101010101" pitchFamily="2" charset="-122"/>
                <a:ea typeface="华文中宋" panose="02010600040101010101" pitchFamily="2" charset="-122"/>
                <a:cs typeface="宋体" charset="-122"/>
              </a:rPr>
              <a:t>社会主义的建设事业必须依靠工人、农民和知识分子，团结一切可以团结的力量。在长期的革命和建设过程中，已经结成由中国共产党领导的，有各民主党派和各人民团体参加的，包括全体社会主义劳动者、社会主义事业的建设者、拥护社会主义的爱国者和拥护祖国统一的爱国者的广泛的爱国统一战线，这个统一战线将继续巩固和发展。中国人民政治协商会议是有广泛代表性的统一战线组织，过去发挥了重要的历史作用，今后在国家政治生活、社会生活和对外友好活动中，在进行社会主义现代化建设、维护国家的统一和团结的斗争中，将进一步发挥它的重要作用。中国共产党领导的多党合作和政治协商制度将长期存在和发展。</a:t>
            </a:r>
            <a:endParaRPr lang="en-US" altLang="zh-CN" sz="1600" dirty="0">
              <a:solidFill>
                <a:srgbClr val="000000"/>
              </a:solidFill>
              <a:latin typeface="华文中宋" panose="02010600040101010101" pitchFamily="2" charset="-122"/>
              <a:ea typeface="华文中宋" panose="02010600040101010101" pitchFamily="2" charset="-122"/>
              <a:cs typeface="宋体" charset="-122"/>
            </a:endParaRPr>
          </a:p>
        </p:txBody>
      </p:sp>
      <p:sp>
        <p:nvSpPr>
          <p:cNvPr id="34" name="TextBox 33"/>
          <p:cNvSpPr txBox="1"/>
          <p:nvPr/>
        </p:nvSpPr>
        <p:spPr bwMode="auto">
          <a:xfrm>
            <a:off x="4860032" y="956580"/>
            <a:ext cx="3960440" cy="5542543"/>
          </a:xfrm>
          <a:prstGeom prst="rect">
            <a:avLst/>
          </a:prstGeom>
          <a:solidFill>
            <a:srgbClr val="FFEBEB"/>
          </a:solidFill>
          <a:ln>
            <a:noFill/>
          </a:ln>
          <a:effectLst>
            <a:outerShdw blurRad="50800" dist="38100" dir="2700000" algn="tl" rotWithShape="0">
              <a:prstClr val="black">
                <a:alpha val="40000"/>
              </a:prstClr>
            </a:outerShdw>
          </a:effectLst>
        </p:spPr>
        <p:txBody>
          <a:bodyPr wrap="square" rtlCol="0">
            <a:spAutoFit/>
          </a:bodyPr>
          <a:lstStyle/>
          <a:p>
            <a:pPr lvl="0" indent="457200" eaLnBrk="1" hangingPunct="1">
              <a:lnSpc>
                <a:spcPts val="2500"/>
              </a:lnSpc>
            </a:pPr>
            <a:r>
              <a:rPr lang="zh-CN" altLang="zh-CN" sz="1600" dirty="0">
                <a:solidFill>
                  <a:srgbClr val="000000"/>
                </a:solidFill>
                <a:latin typeface="华文中宋" panose="02010600040101010101" pitchFamily="2" charset="-122"/>
                <a:ea typeface="华文中宋" panose="02010600040101010101" pitchFamily="2" charset="-122"/>
                <a:cs typeface="宋体" charset="-122"/>
              </a:rPr>
              <a:t>社会主义的建设事业必须依靠工人、农民和知识分子，团结一切可以团结的力量。</a:t>
            </a:r>
            <a:r>
              <a:rPr lang="zh-CN" altLang="zh-CN" sz="1600" b="1" dirty="0">
                <a:solidFill>
                  <a:srgbClr val="000000"/>
                </a:solidFill>
                <a:latin typeface="华文中宋" panose="02010600040101010101" pitchFamily="2" charset="-122"/>
                <a:ea typeface="华文中宋" panose="02010600040101010101" pitchFamily="2" charset="-122"/>
                <a:cs typeface="宋体" charset="-122"/>
              </a:rPr>
              <a:t>在长期的革命、建设、</a:t>
            </a:r>
            <a:r>
              <a:rPr lang="zh-CN" altLang="zh-CN" b="1" dirty="0">
                <a:solidFill>
                  <a:srgbClr val="C00000"/>
                </a:solidFill>
                <a:latin typeface="华文中宋" panose="02010600040101010101" pitchFamily="2" charset="-122"/>
                <a:ea typeface="华文中宋" panose="02010600040101010101" pitchFamily="2" charset="-122"/>
                <a:cs typeface="宋体" charset="-122"/>
              </a:rPr>
              <a:t>改革</a:t>
            </a:r>
            <a:r>
              <a:rPr lang="zh-CN" altLang="zh-CN" sz="1600" b="1" dirty="0">
                <a:solidFill>
                  <a:srgbClr val="000000"/>
                </a:solidFill>
                <a:latin typeface="华文中宋" panose="02010600040101010101" pitchFamily="2" charset="-122"/>
                <a:ea typeface="华文中宋" panose="02010600040101010101" pitchFamily="2" charset="-122"/>
                <a:cs typeface="宋体" charset="-122"/>
              </a:rPr>
              <a:t>过程中，已经结成由中国共产党领导的，有各民主党派和各人民团体参加的，包括全体社会主义劳动者、社会主义事业的建设者、拥护社会主义的爱国者、拥护祖国统一</a:t>
            </a:r>
            <a:r>
              <a:rPr lang="zh-CN" altLang="zh-CN" b="1" dirty="0">
                <a:solidFill>
                  <a:srgbClr val="C00000"/>
                </a:solidFill>
                <a:latin typeface="华文中宋" panose="02010600040101010101" pitchFamily="2" charset="-122"/>
                <a:ea typeface="华文中宋" panose="02010600040101010101" pitchFamily="2" charset="-122"/>
                <a:cs typeface="宋体" charset="-122"/>
              </a:rPr>
              <a:t>和致力于中华民族伟大复兴</a:t>
            </a:r>
            <a:r>
              <a:rPr lang="zh-CN" altLang="zh-CN" sz="1600" b="1" dirty="0">
                <a:solidFill>
                  <a:srgbClr val="000000"/>
                </a:solidFill>
                <a:latin typeface="华文中宋" panose="02010600040101010101" pitchFamily="2" charset="-122"/>
                <a:ea typeface="华文中宋" panose="02010600040101010101" pitchFamily="2" charset="-122"/>
                <a:cs typeface="宋体" charset="-122"/>
              </a:rPr>
              <a:t>的爱国者的广泛的爱国统一战线</a:t>
            </a:r>
            <a:r>
              <a:rPr lang="zh-CN" altLang="zh-CN" sz="1600" dirty="0">
                <a:solidFill>
                  <a:srgbClr val="000000"/>
                </a:solidFill>
                <a:latin typeface="华文中宋" panose="02010600040101010101" pitchFamily="2" charset="-122"/>
                <a:ea typeface="华文中宋" panose="02010600040101010101" pitchFamily="2" charset="-122"/>
                <a:cs typeface="宋体" charset="-122"/>
              </a:rPr>
              <a:t>，这个统一战线将继续巩固和发展。中国人民政治协商会议是有广泛代表性的统一战线组织，过去发挥了重要的历史作用，今后在国家政治生活、社会生活和对外友好活动中，在进行社会主义现代化建设、维护国家的统一和团结的斗争中，将进一步发挥它的重要作用。中国共产党领导的多党合作和政治协商制度将长期存在和发展。</a:t>
            </a:r>
            <a:endParaRPr lang="zh-CN" altLang="zh-CN" sz="3600" dirty="0">
              <a:latin typeface="华文中宋" panose="02010600040101010101" pitchFamily="2" charset="-122"/>
              <a:ea typeface="华文中宋" panose="02010600040101010101" pitchFamily="2" charset="-122"/>
              <a:cs typeface="宋体" charset="-122"/>
            </a:endParaRPr>
          </a:p>
        </p:txBody>
      </p:sp>
    </p:spTree>
    <p:extLst>
      <p:ext uri="{BB962C8B-B14F-4D97-AF65-F5344CB8AC3E}">
        <p14:creationId xmlns:p14="http://schemas.microsoft.com/office/powerpoint/2010/main" val="111351759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8771971f2a7c438cfc395e51151f1c4179d89"/>
  <p:tag name="ISPRING_ULTRA_SCORM_COURSE_ID" val="1B6D952A-F6DB-478D-8E8F-657F6D5CAB00"/>
  <p:tag name="ISPRING_SCORM_RATE_SLIDES" val="1"/>
  <p:tag name="ISPRINGONLINEFOLDERID" val="0"/>
  <p:tag name="ISPRINGONLINEFOLDERPATH" val="Content List"/>
  <p:tag name="ISPRINGCLOUDFOLDERID" val="0"/>
  <p:tag name="ISPRINGCLOUDFOLDERPATH" val="Repository"/>
  <p:tag name="ISPRING_PLAYERS_CUSTOMIZATION" val="UEsDBBQAAgAIADZb60gVDq0oZAQAAAcRAAAdAAAAdW5pdmVyc2FsL2NvbW1vbl9tZXNzYWdlcy5sbmetWG1v2zYQ/l6g/4EQUGADtrQd0KIYEge0xNhEZMmV6DjZCwRGYmwilJjpxW32ab9mP2y/ZEfKTuK+QFISwDZMyvfc8e6eu6MPjz/nCm1EWUldHDlvD944SBSpzmSxOnIW7OTnDw6qal5kXOlCHDmFdtDx6OWLQ8WLVcNXAr6/fIHQYS6qCpbVyKzu10hmR858nLjhbI6Di8QPJ2EyphNn5Or8hhe3yNcr/Uf5wy/vP3x+++79j4evt5J9gOIZ9v19KGSR3r3pARSwKPQTQCN+EpBz5ozM5zC5cMF8GhBntP0yTHoekTNnZD475RZRRAKWxD71SELjJAiZ9YVPGPGc0YVu0JpvBKo12kjxCdVrAZGsZSlQpWRmH6QaNopGdCnzwhmmQRKRmEXUZTQMnFGsy/L2JwvLm3qtS1BXoUxW/FKJzOqEnLHPb0pRgWpeQ04heNVrCb/UOZfFQafqCC9pMElYGPpxQgJvt+OMSJEhr+RGzUCUCMckAoCSV6J8hGxis8yKI6zUMIQpnUx9eDNjwlSu1gre9VA75gRiMBdFlxTkCIkgu+J4GUaecRqoQhzd8Kr6pMtsLz8eBqoLmAZuCCnosgfgzGDsgCHGEipHWYq07gKbkTjGE5KMw3NIZOBdOEQiPAW6nQ6RuCAxUITEXTIBPqMTbBLeUGyX/zt+pdyks7pFPE1BzrhvI3VTwY5xKbDAMq06GKYmJh8XEDaK/e/QuEUF79rVSm4E2FFmouxUBJXFJZ7Joo8L+ltygqlPvATSyguXCbMlz2jM+S0qdI14tuFFKtClSHkDuX4LzzKZ2Wcmzlb/X438G/F6W1VebQtS4JHzV0Pt2ath3zCrqcCmuhb5Td2l2jhsa/5jrDA5/V0T+hz9cfpjlwQ4ouHzRKaSeaPaqvvk+NxZNjRGnUY80VP9o/XclsRtbR1TKFhjqftLEOimpn9AA1T9pWhwAormbYmGGk6LqwE6g3ALEGj0WIwzcNWeCWfgwgHySzKOKYPZaCkuK1l3jh2WjW2Avh3aFOY8JWpxT8ZLcaVhwlGCb9rpA7qQjXRnQB8MN3utglHmg8kBAK7a5AFIJXOwP+uBuZiRnQfaAr93kqVuVGbJq+S1LfLg2yYXX49NV6XO7a7i1S552yZz/BQr2sNFrdL5gPZ/x7/e8XlAv8dHKSY4cqeJiwOXmEHfcFX1FAIKGFf4LE58PDbiwIWc1+kamumVboqsJ1A7q3vkBAPY9syx4GW6/u+ff3tifGFJu4u2u78OAgFimypI7sB+D3Qtqj+7QBge78vZRR+p7d1mJ9fzqsMoZOGz3CF421pyncPWQbdeSPJt0DBj2J3OgAexTXvdlDC6DUGY4egUapmdwp3RjJfXUAiZ1moQinW1ScB6mPb762VTK1mIIbJPayXmwIzOE+x59q4N5FMyvW57ZgY3inR76VZw6e4L5k5xAHX2CzyRyXogoG1NuyoERG/X9zTffN2p7laV/cvi8PWDfzD+B1BLAwQUAAIACAA2W+tICH4LIykDAACGDAAAJwAAAHVuaXZlcnNhbC9mbGFzaF9wdWJsaXNoaW5nX3NldHRpbmdzLnhtbNVX3W7aMBS+5yksT70saTu6diihqgpo1VpAhW3tVWViQ6w6dhbbUHq1p9mD7Ul2HAMFtevSH6RNCBGfn+/8n5jw6DYVaMJyzZWM8G51ByMmY0W5HEf4y6C9fYiRNkRSIpRkEZYKo6NGJczsUHCd9JkxIKoRwEhdz0yEE2OyehBMp9Mq11nuuEpYA/i6Gqs0yHKmmTQsDzJBZvBjZhnTeI5QAgC+qZJztUalglDokc4VtYIhTsFzyV1QRLQF0QkOvNiQxDfjXFlJT5RQOcrHwwi/Ozx2n4WMh2rylEmXE90AoiObOqGUOy+I6PM7hhLGxwm4e1DDaMqpSSK8V3MoIB08RCmwfejEoZwoyIE0c/iUGUKJIf7o7Rl2a/SC4El0JknK4wFwkIs/ws3B9aerXuvi7LTz+XrQ7Z4NTnveiUInWMcJg3VDITikbB6zpZ2QGEPiBPwGnRERmoXBKmkhNlJyzTl3RkMlIPeFFrRROmS0Q1K2Uo3+DZdtkNzFaASBiFmEj3NOBEbcEMHjpbK2Q224KareXpVEgAXtydB5H9+b99mJE5JrturWgqNdzuPGN2UFRTNlkeA3DBmFIH6bwlPC0Gpx0ChXaUGF9jFICw4WJ5xNGT0qcjoH/JOhKzCRWtCEXs0EM97Cd8vv0JCNVA64jEygs4HOtcevPgs4I1rfg5KFj1v9s9Nm6/q002xdbrkACZ0QGT8THArO0sxsBJ/MkFRmoQfpiInVrCgK5bTglYmt+vIyaJ5a4cv81sVYgd5gSTZj5TmF+asHpc0mZFIMohuuAhpGkENJPCYwYlgXXFpWFjAmEikpZojEsNa0G+sJV1YDxQ+wh9Yv99DrIy6L0xhWG1jMKctLQe7s7r2v7X84OPxYrwa/fvzcflJpvvB7gjhzfuOfPLnyl2v/4TYMA7elH1/aJrf/5s7uXbS+lslrp3U5KFXSVr8UXLeMVPdzGakL/5LprbxgSrkAS2nshwzWkuApN4y+ZYu9oE1e9W73PbaZNtlgzK8Zjf8mZH9aXhPX7oVh8OjF1XFSLnkKiXArcXnbbezXduCm+SirUgG09f8OjcpvUEsDBBQAAgAIADZb60i+fNZIuQIAAFEKAAAhAAAAdW5pdmVyc2FsL2ZsYXNoX3NraW5fc2V0dGluZ3MueG1slVbbTuMwEH3nK6ruO2GvZSVTCUpXQmIXBIh3p5kmVh07sp2y/fv1ODax24ZmO0KqZ87xXDwzhegNE/OzyYSsJJfqGYxhotSoCboJK66meWuMFOcrKQwIcy6kqimfzj/9ch+SOeQpltyCGstZ0xX0bmbuM4bifXyfoQwRVrJuqNjdy1Ke53S1KZVsRXEytGrXgOJMbCzy4udssRx0wJk2dwbqJKblJco4SqNAa8CQfixRTrI4zYEHTxfuM5LTu/o4+z3almlmHO36M8oQraElpEW+vEYZxgt7e/oqM5SPCQb+Ggv9+gVlEMrpDlR6+e03lEGGbNrmf3qkUbLEgqacjx/xncMlLez4YVQXKCcJmBA6OvkKvjwu19sI5L/Gc09wXJXkj1jXvYWAj55zmBvVAsnCqbPpSr49tMbOB8zXlGsLiFU96NEG/UhbHa5JdT3uCd6YKCKQV/SIV8nbGhZdvBEw1ff4xeLGrYo4vnddFKCCrVdGEfbKHvnHlvUAGSl75DNnBTwIvjuA71s6TnjiG+ofM6q+jz4pvzWDoPYYChZOwYqu7nFydeTbKwKmlgXMNcbzwmrAZyOZ03UxZQdBEUG3rKSGSfEbcfnOZaNJtmfwrXa8sYhhhsOxfnMx2i0dP5g7n50sCOl+FfrkuvPE2CV+NaXG0FVV218lPZ14np0SW5hpdpyBa9LCQd2JtRzJqanagHqRko/1IqSBGOsyGwLLbrSG4CSLSkCy40Um/pJj1RdtnYNa2kdjELom1XW4ipUVt3/mlcEbFClhwNgxTWWvE5S9N2Wk8B0AVK2q0LLdobPULTeMwxbC5EcKl/BQZkTbFh3qtmtzD2sT95vXjGpIvyj6RolxqeEI4dXGJdOVExtG9LyhuXaZJWMfVnB/c7KUwy7D1ovXmDv7TkoutvbDClol/iv5D1BLAwQUAAIACAA2W+tIKpYPZ/4CAACXCwAAJgAAAHVuaXZlcnNhbC9odG1sX3B1Ymxpc2hpbmdfc2V0dGluZ3MueG1szZZvTxoxGMDf8ymaLr6UU+emI3cYIxiJToiwTV+Zci1cY6+9tT3wfLVPsw+2T7KnV0CIjp1GloUQ6NM+v+df+7Th0X0q0IRpw5WM8G59ByMmY0W5HEf4y+B0+xAjY4mkRCjJIiwVRkfNWpjlQ8FN0mfWwlKDACNNI7MRTqzNGkEwnU7r3GTazSqRW+CbeqzSINPMMGmZDjJBCvixRcYMnhEqAOCbKjlTa9ZqCIWe9FnRXDDEKXguuQuKiDObChz4VUMS3421yiU9UUJppMfDCL87PHaf+RpPavGUSZcS0wShE9sGoZQ7J4jo8weGEsbHCXh7sI/RlFObRHhv31FgdfCUUrJ95MRRThSkQNoZPmWWUGKJH3p7lt1bMxd4ES0kSXk8gBnkwo9wa3B7dtNrX110Ls9vB93uxaDT806UOsEqJwxWDYXgkMp1zBZ2QmItiRPwG3RGRBgWBsui+bKRkivOuTEaKgGpL7UwGoGnoojwseZEYMQtETxezFqix8yecgExON3d+kha/Aj08cYJ0YYtG5rPGJfFuPlN5YKiQuVI8DuGrEIQUZ7Cv4Sh5XSjkVZpKRXEWGQEpwxNOJsyelRmaQb8k6EbMJHmoAmbLxPMegvfc/6AhmykNHAZmcBWBTk3nl9/ETgjxjxCydzHrf5Fp9W+7Vy22tdbLkBCJ0TGL4RDCVma2Y3wSYGksnM9SEdMcsPKolBOy7kqsdVfXwbD01z4Mr91MZbQGyzJZqy8pDB/9aCy2YRMyoPoDleJhiPIoSSeCRMxHHcuc1YVGBOJlBQFIjE0KuOO9YSr3IDEH2CPNq/30OsjLsvRGG4OsKgp05WQO7t77/c/fDw4/NSoB79+/NxeqzRr4T1BnDnfw0/WNvFFI3/aDcPA9c7n27DV+b/qwr2r9tcqmbpsXw8qFandr4TrVlnVPa+y6spfG72lK6OSC9Bmxv7YQKMRPOWW0bfcNK8o/Pr712+LNyr8BqNYu33/3yD8aPHcWnlfhcGzD8AayFcf083ab1BLAwQUAAIACAA2W+tItIcUDKABAAAuBgAAHwAAAHVuaXZlcnNhbC9odG1sX3NraW5fc2V0dGluZ3MuanONlE1vwjAMhu/8CpRdJ8Q+YbuhwSQkDpPGbdohFFMq0jhKAoMh/vvq8NWk6SC+NK+evo4dOdtGs1gsYc3X5tZ9u/2Hv3cakGb1Em59XdToOenMiGwK4ywHkUlgAbIiZMaFgZO+OyMxZyad62TzSb6mZMjwZFYSVcRCRzQT0VYR7SeirWOJf49go1TVvqJSnydLa1G2EpQWpG1J1Dl3DLt5d6tcYADjCvQFdMYT8Ew7btWRZ8enDkWZSzBXXG5GmGJrwpNFqnEpp3X55xsFurjxxR5ov3TeBp6dyIwdWsjDxIMuRT2pNBgDh7zPA4ooLPgERMm37dY/qGdcLSigV5nJ7JHu3VGUacVTqHSp26PwMVl4VbrZoahyFtZ2TzzcU3iE4BvQFav+I4UHolqqKy5QaUypIxW02vMTKpBPM5keUrcpohwdlmzruncu1B2/z7wRwmCE5pGJzOsejium3kYH1wRZR7GZFzExlhcjmor9HDyQx9PY8Bmh/VeTcWt5Ms+L16F4GanjYIpv0EM5QxJyrhegx4iiqOf70snD5I3dH1BLAwQUAAIACAA2W+tIPTwv0cEAAADlAQAAGgAAAHVuaXZlcnNhbC9pMThuX3ByZXNldHMueG1snZGxCsIwEIb3PkW43cRupSR1E9wcdJaaphppLyWXWh/flIp0kYBDIP/xfT8kJ3evvmNP48k6VJDzLTCD2jUWbwrOp/2mAEahxqbuHBoF6IDtqkzavMCjN2QCsViBpOAewlAKMU0TtzT42ECuG0MsJq5dL+LpHYrZFMOiwuKW9i/7M4MqyxiT19F24YBVvMe0IIy8VjA7F43cYutA/AIakwBMqsFQAmh9AngMCcCPK0CK75vnpEcK8aNikGK1nip7A1BLAwQUAAIACAA2W+tIlBOzImkAAABuAAAAHAAAAHVuaXZlcnNhbC9sb2NhbF9zZXR0aW5ncy54bWwNzDEOgzAMQNGdU1jeKe3WgcDGVpbSA1jERZEcG5GA4PZk+8PTb/szChy8pWDq8PV4IrDO5oMuDn/TUL8RUib1JKbsUA2h76pWbCb5cs4FJliFLt4mjiUyjxSLHHYRqOFTXv/AHpuuugF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NlvrSDXb2a1oAQAA8wIAACkAAAB1bml2ZXJzYWwvc2tpbl9jdXN0b21pemF0aW9uX3NldHRpbmdzLnhtbI1S22obMRB9z1eI/IAljW4LW4OuxZCHQhPyvPWqYYmjLSuFhKKPrzatcdy6tJqnmXPmDDM6fX6ckn3OZX6avg9lmtPnWMqUHvL2CqF+Px/m5dMScyx5c6rcT2mcX3bp67zWWjWXIY3DMtoVzVuMwttDSmrlVMuYYRRJ5qlXyHluG9aB68A2zFFi+81vEj91l7iPqVxW7Tdn6J8Nu5TjUnZpjK9bOGe/h843+LgM49R4eSvYGvU4tTq2BmKES+4r1QAgkOWOOFyl7KQmyGPGMVSjKFBAhHPSiUok5dCy0ImmwnwnEJOMUVepp60baW0ctVVCR4hu07zqbA3BSIwRIQSYq1xAMBg1NjQNDWo9IDgwIKo2mihAwQYTWPXOC8uRol5gXJkxgPHpuKft3p/rVP3vdY7n/IfgxS+4iK7e2lwwV79/XpZGvo1P3w5DiejLkONu/HAd7m5urn958s2/R8Zq1LbxX339A1BLAwQUAAIACAA3W+tIzZF56aEOAADyXgAAFwAAAHVuaXZlcnNhbC91bml2ZXJzYWwucG5n7dx5VNLbvgBwy6HJTnUalDJJTbunCdRKKZRs0DzZeE3rlIJD0mm4ZJSCMaTlTdPkqCl4NGny1r1mZB0PDihiKVEG1dXMVMggKRIRUQEZfpfee2sd1Hfe/2+tH2vxc/32z9+ePpu9v/ufnbl3d8jsmYtn2tjYzA7dsW2/jY1dmI2NbeJ0B0uKecvqEMufKfj9IVtsHghdvlhu7LBBu4JsbCpps4wx9pb7Gad3HMLb2Hz35Nt3Ch93L97GJvpy6LagcEK0sodLK2m/2ZIIdFy79ipXeGtL+I6f3ctu3tgRFHRxW5zg1o5jedW+S1F5N+q1y3YPvDiPHeWI+oU+LzSVl6pjOr6qEcwqFcnUOtbc09eVLCEna7VcwDSAoxq6RAAnZeQ5SnhhioMzZtyFQndIAJzXxK/LVbKdNFSjhgkYo8yy7dDXWZP+N8fZ+VQ8xYBgcMiGiNX7ZkEwE/K7IW48tlzalQWlGivN8JxwL9XtYJ9GG1tH+B+XVzGY3/KcpOc2ruVIm3oen0+YkAfm1LfnaKqpChN7pnn8u98uxthvz5+/qV2N8MA+nfB8M30Kz9KXcyfVDIPdDFeH9uanTWqUXf6DGbkChmFiPZb5YWJuuf8rY2L5cExMXqSnp7DIe2LDjjY2bdsePm9S2Y1Nd8ozfrgxUDyh7NTuC+mZV+65T+yhxgvpodEF1/yxLZNbN2v+wn3b4ycxzsp/4P6PC7W4iY07Y7vIa+WtK88mdeMiL+KB/R9LIBPToxxWh4VvW5g7qZtWh9VeYUxVNExs3bPZBxn3Mla6T3I6yJAdCM3EJ0xMPwt5CN8378C2iQU4P4R/WRk78x4IAUKAECAECAFCgBAgBAgBQoAQIAQIAUKAECAECAFCgBAgBAgBQoAQIAQIAUKAECAECAFCgBAgBAgBQoAQIAQIAUKAECAECAFCgBAgBAgBQoAQIAQIAUKAECAECAFCgBAgBAgBQoAQIAQIAUKAECAECAFCgBAgBAgBQoAQIAQIAUKAECDE/0+IRkrMkEkrkej5kImFWy4A9kP6k8EZvP/llL33FzCxMXExTyc92mSblrlnJnPBpMYsYzAOFR3ynlQD05+D/FmyT9m1ScnuttF5tmF2wanhNyd0y2LH6V5pmZimSVWlqdeHNZhGu+r2oEzDA59e0JNV9VpxzyYVB48HsvnrXSWEEql6QxsMFVJAH1dgtaRxVN+/JpAeMMZo0fSoRUzz8N3PCJVOT1P5coHXUNUiieq9SC9NFxT74QbEZG1P8azl2igxgSNNNKQ/wbmOH/asVFyDvi8BeAW4BcUi5UtR7AKlOlCk1Btz8ZCLmR4ooF3fL3Gdlr8nUC871JxHrJYmQhEl/GjRkdqzav8U6jzUxzbDoBXU5gSM0W2somHLxx0LDtaLQqDk30jCTWLsSGLp1y5+T+DoXvfvvERVwVf59WP2n95/Lbq904nmYUjHnWOJB5BWPfh5A9y8eezinEBdT0saBBEhZJ5wRIxV85ei+uiyjIuC19NSslTsJs2Cr0UelixuG5w0BX/FyS9aDb7WRt37QrbOZaQS+u/nzXEAga1Tt0SxhL2fu+zzX0byyFdGWnPLsvi5po/JC+q0+AdWnTMMcUZ3fVzEfIeWeleQ0FI+p4pGHP5ac194nBMF77TLv1v7ub2Z4ELmZrDCCJvmW70qc2h54UsRodnxQHfiUdk/S0+Y36KEhJ+FitU5lnfnhQm3bEw3DrSyUWY1zSmyy2Nv/R5z8UVf61+00sGSgWy4TVPVTgbeukl/oBrVkStYwriRJN5yRy+o5banPJI1YB7r4IqjFs+IoA+FZ6wlutxNEZTJTw/Pml/hepdtoNqNO2sS9yEL1lCtm3OOqUB0xgH+5aKLfLP6byYpeaQ9cs4VL+4heCdKLXYdJuPOP0tH2omg5sHLdVSjFMpNOcYkj3ZuZ16YQ3SRU8xy1xeERnmDyJMWR/Wjl/JGvStcL7MNL2nWo/V72w5zcQh0iDP8qyT5XHCHsRKnjoOaio+LrhdjzmBifL7TK7vYwCl7KRBYBdd/O+FTY7ja3ExGV494z6NBschCfIzsPU9Wp2qoW+L9xY3pUq4ZTOIirGeTzbEf3Kjpg7qtvSaUtMBBgxAZVFygnE2Tp0Ipul7gfPRZhTQb2FAKE9ISj1egAt8SuGrVMPGtIvsNzU9MRRaq8d0Uid6ZL4ozatUaf61mKQ4q9xM3BPDVEj5/KUBGsgK0JlhAlp4AHRoJs8u35cU7ZM6DDhwOz6YrTnLJ+k/0FXFNcW6uO0IeMiSjq66ruayFYS2iU5QltF436mORAsnpweVY//JOt1mG5kL6pVQ9WUjuaYHMbtE8xEta8E3tfIgIxje0ys8Y5Ps1BbN9g5ej6O0QT+gJQPPOoUTNIZCKgVOGEn3bquAW6CMarkue41GajdMgha6Kj0RdLvPfZWjRNvghu/x9z/vY82YM1GXjnTi01XOCSNBbd2d6PU77myiBtB+9eFeEvFdJwVuveKkeDtFciunGQR/gFTEwk7kqQznfAAn7XaQJ7mawfmTcjDOQdwfQSqjT66Nw2apNDVflkSFbGs3kCOxZAb9EFMQX4SgAnidroKG4Ih2RJs/xdVY+eYWUKJceGarWSrDvDl4XmZVpAndGa/uzxkT0XMa5k3W1zst2H+C1e0Z9f7QvT9bN3UNu3enKp/hs+LH3gvkXet/9/xpaueNPfCVkcxfKwz8zymlqjiIcDgFMGpFltlLELgzrU8QuCQlGQiRrTVnrLVULJbwz3zRlb6Pb5avjRPiSrGt/ZX2ojoBDNkTIPRgnpwrM8N29Rf4OZsPpU+hbj1amle+s/YQ5o6i8umf4MmlpfjuRUCdxsZ7cP2Sk7kxrNFuY8NJMgw7791/Ul592YXxKh0WsukoqsyYcMTIz9dRyRvk1Pem4Q/qJCi0MwYRQWuKWYOFc83Odqpwu64909/3+qqou6v5JaEdVmkDnneP8voGWLoiN8UllmTcw9PYnE34u3knj/5TUj0YlKebjKPtLx7RxqJz2FT8NpdQtqNBqiz2tF5cSn4cppWdkSnmDY5MxrUwzwzQKc4C4xXA2xhiQx0glaknIunfmx1G01lc+5gB0zuOx/XO1JpcIplMIxXx36huCUSMPoJTKF3kZmF8phIfkH4Q19O7pXlyS95s1T5Vl/anRZ/5JWzg9Z21YH82P5zctXz2DovDcKI/4S/me4zhtsZt1bVy8B8XnVVHDVahRUQj/19i1YaPUwy/Nnghf135po8ITIeV3U7zb9GdKTJLl+Uho9PV9Q5W/U4+hpC2ko82k0JeUmEdjui4Y0VuIBdiqfidkOY3OIVvGEI0uuwQTFM0VvkwfdVq3IlxLzi1t9+xJ/iI/Lg981c8tFMTZ31n4TBmZLQ7O11fttkyM5ZqhJC7ReuZohA/SucZP+9IEZPTp4bYOeJHIVkvdKcyFHamN+pcLWUwcIHYqNJgR0kBbF7sXWzcXMZJXYgg0G3dubSk6ufW1ec5bVtX/jKJLvHiDH+9+dOFjUxPr7o+dTx/X3rmdwYYBNQUYH1fDaGvwOghwnmIfz3uKi18FiIXT/6jHVkcOST8U9Dq+yhGhZctaUd2l5Vl4mKAz5FrNaoiKO/a+qFx+pRx/mAwcgENwkkBVDyxs1NL+xHhO9zHzUTfN0Z0aeT10yREPhuP88seIkST0k3hLjOGQcUq9yWmXw68Q+9+p7GHP1GVBSHiPk8eDkTc32uO6g/PxsPqNi39Zm6o06HYVWs0Du20lFIOynvrki6KmlZBHRVc7Z2WoAw1cQYLdBX06hk9LXOnaCvxOdvRY1gqUktY8O4HqKIECbcRsel+rs48YV9JRw1T5s9TIFA4ZtZoBxRp87hAb5lwN0ahpB1rhiQLWtDRBKsYHvduHqaNN3cBdPKTTkpa+JRkU67HlWT+Rp6okgTYlxSmmCF48ssU0ta877tD1y+xkc7DcEin90Xll/z1lFYSOlfRHiKnnotlD/syhRJJlRXNqzksstKxpxOe2G2vjq1XeV9/4oelJA18zssv45llTAw6M1MmQLL3gN1qYpnUtgtYuHU7i5o4bI+LGu0zKT067IpjT6EgcSSiRW0KhGv/C6V51LOyjNHihS9yW38iZwulTpFQR1+H4iHdLF85eXeXKrzkYG/PRr7IAgcNe+mPi8J5NGuRNO/A6/lxSSCnLHC3GGiv86Q0LsKW30wWpdBlyA+NwkPGIK1+RmFInCR836VxL9cOJkZ+/FiFH8bwTVE67nFdFNR4e00lImpdn7j/cCOPFzw9rSZO9d0JSstvLCC6USjREnRRsFQT4J2BIs7NOoER1BTSuT+IqmuY9TWqJCg4GqqKvtxPqMI9meElHdnU0VHuwbg7555iaku2qtYmF1ovX4AJR5QPTkaFnfPQh1JB3qcHgQhTWb7yrH/VnIJvHehc7nY3vTFTWvCU4SvkHo3L4vU7DBfOsu+FbaPaCDmOZp8k6CGvPD8flsDorfbzF8s/88zkqvwHCOQdBlxQzdORF9+vn66LlZ6/uuaP2zu/YS3TphFFmpKi+nrSOFH1PK1EMc4Xtk1w5RzRiiV0fB2zcuyNQa8nBJTdK+iFv62gDmetch08WWtEqIc5UuOkIen0iep3/WIkWEchELd6Zl9r0WvTSn5E9h1Qx8iT34g7JiqgklwB/VfJ5rq5mfvK4aH6VreiLvj9Xzv2CF48ygef8UaWTfb5s2mADhRc7cSuZKk/YDO80rkGIlEPIaO6HifuU00stOxjM0D309ncrFOcC910vxx8dl0fp2wsYd8Z0r0k7nIe+gx8vQymn/xLoPXHrZykW7ZgdMfQRDYzRbdWhvD87uNyyE8n/v54nA4aXz2U/c09nw9qknIkbwOpdtrdzs3Eoy4KglABmdt4dr0lbvs0Vqa+D+9iAQ74aarYEe90mnZRWNe32QE9CDx42kD6+3h9+dQieBdkVb1BSbd5hbP0kkeQMG8sndPvubQ+2YNL+A1BLAwQUAAIACAA3W+tIle6RfksAAABrAAAAGwAAAHVuaXZlcnNhbC91bml2ZXJzYWwucG5nLnhtbLOxr8jNUShLLSrOzM+zVTLUM1Cyt+PlsikoSi3LTC1XqACKAQUhQEmhEsg1QnDLM1NKMoBCBuZmCMGM1Mz0jBJbJQsDc7igPtBMAFBLAQIAABQAAgAIADZb60gVDq0oZAQAAAcRAAAdAAAAAAAAAAEAAAAAAAAAAAB1bml2ZXJzYWwvY29tbW9uX21lc3NhZ2VzLmxuZ1BLAQIAABQAAgAIADZb60gIfgsjKQMAAIYMAAAnAAAAAAAAAAEAAAAAAJ8EAAB1bml2ZXJzYWwvZmxhc2hfcHVibGlzaGluZ19zZXR0aW5ncy54bWxQSwECAAAUAAIACAA2W+tIvnzWSLkCAABRCgAAIQAAAAAAAAABAAAAAAANCAAAdW5pdmVyc2FsL2ZsYXNoX3NraW5fc2V0dGluZ3MueG1sUEsBAgAAFAACAAgANlvrSCqWD2f+AgAAlwsAACYAAAAAAAAAAQAAAAAABQsAAHVuaXZlcnNhbC9odG1sX3B1Ymxpc2hpbmdfc2V0dGluZ3MueG1sUEsBAgAAFAACAAgANlvrSLSHFAygAQAALgYAAB8AAAAAAAAAAQAAAAAARw4AAHVuaXZlcnNhbC9odG1sX3NraW5fc2V0dGluZ3MuanNQSwECAAAUAAIACAA2W+tIPTwv0cEAAADlAQAAGgAAAAAAAAABAAAAAAAkEAAAdW5pdmVyc2FsL2kxOG5fcHJlc2V0cy54bWxQSwECAAAUAAIACAA2W+tIlBOzImkAAABuAAAAHAAAAAAAAAABAAAAAAAdEQAAdW5pdmVyc2FsL2xvY2FsX3NldHRpbmdzLnhtbFBLAQIAABQAAgAIAESUV0cjtE77+wIAALAIAAAUAAAAAAAAAAEAAAAAAMARAAB1bml2ZXJzYWwvcGxheWVyLnhtbFBLAQIAABQAAgAIADZb60g129mtaAEAAPMCAAApAAAAAAAAAAEAAAAAAO0UAAB1bml2ZXJzYWwvc2tpbl9jdXN0b21pemF0aW9uX3NldHRpbmdzLnhtbFBLAQIAABQAAgAIADdb60jNkXnpoQ4AAPJeAAAXAAAAAAAAAAAAAAAAAJwWAAB1bml2ZXJzYWwvdW5pdmVyc2FsLnBuZ1BLAQIAABQAAgAIADdb60iV7pF+SwAAAGsAAAAbAAAAAAAAAAEAAAAAAHIlAAB1bml2ZXJzYWwvdW5pdmVyc2FsLnBuZy54bWxQSwUGAAAAAAsACwBJAwAA9iUAAAAA"/>
  <p:tag name="ISPRING_PRESENTATION_TITLE" val="党支部培训"/>
  <p:tag name="ISPRING_SCORM_ENDPOINT" val="&lt;endpoint&gt;&lt;enable&gt;0&lt;/enable&gt;&lt;lrs&gt;http://&lt;/lrs&gt;&lt;auth&gt;0&lt;/auth&gt;&lt;login&gt;&lt;/login&gt;&lt;password&gt;&lt;/password&gt;&lt;key&gt;&lt;/key&gt;&lt;name&gt;&lt;/name&gt;&lt;email&gt;&lt;/email&gt;&lt;/endpoint&gt;&#10;"/>
</p:tagLst>
</file>

<file path=ppt/theme/theme1.xml><?xml version="1.0" encoding="utf-8"?>
<a:theme xmlns:a="http://schemas.openxmlformats.org/drawingml/2006/main" name="4_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bwMode="auto">
        <a:noFill/>
        <a:ln>
          <a:noFill/>
        </a:ln>
      </a:spPr>
      <a:bodyPr wrap="none">
        <a:spAutoFit/>
      </a:bodyPr>
      <a:lstStyle>
        <a:defPPr>
          <a:defRPr sz="2000" dirty="0" smtClean="0">
            <a:solidFill>
              <a:schemeClr val="bg1"/>
            </a:solidFill>
            <a:ea typeface="微软雅黑" pitchFamily="34" charset="-122"/>
          </a:defRPr>
        </a:defPPr>
      </a:lstStyle>
    </a:tx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10390</TotalTime>
  <Pages>0</Pages>
  <Words>4748</Words>
  <Characters>0</Characters>
  <Application>Microsoft Office PowerPoint</Application>
  <DocSecurity>0</DocSecurity>
  <PresentationFormat>全屏显示(4:3)</PresentationFormat>
  <Lines>0</Lines>
  <Paragraphs>193</Paragraphs>
  <Slides>28</Slides>
  <Notes>0</Notes>
  <HiddenSlides>0</HiddenSlides>
  <MMClips>0</MMClips>
  <ScaleCrop>false</ScaleCrop>
  <HeadingPairs>
    <vt:vector size="4" baseType="variant">
      <vt:variant>
        <vt:lpstr>主题</vt:lpstr>
      </vt:variant>
      <vt:variant>
        <vt:i4>1</vt:i4>
      </vt:variant>
      <vt:variant>
        <vt:lpstr>幻灯片标题</vt:lpstr>
      </vt:variant>
      <vt:variant>
        <vt:i4>28</vt:i4>
      </vt:variant>
    </vt:vector>
  </HeadingPairs>
  <TitlesOfParts>
    <vt:vector size="29" baseType="lpstr">
      <vt:lpstr>4_Office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CharactersWithSpaces>0</CharactersWithSpaces>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党支部培训</dc:title>
  <dc:creator>Administrator</dc:creator>
  <cp:lastModifiedBy>unknown</cp:lastModifiedBy>
  <cp:revision>1101</cp:revision>
  <dcterms:created xsi:type="dcterms:W3CDTF">2013-01-25T01:44:32Z</dcterms:created>
  <dcterms:modified xsi:type="dcterms:W3CDTF">2018-04-04T08:57:31Z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2052-9.1.0.4429</vt:lpwstr>
  </property>
</Properties>
</file>